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4741" r:id="rId1"/>
  </p:sldMasterIdLst>
  <p:notesMasterIdLst>
    <p:notesMasterId r:id="rId65"/>
  </p:notesMasterIdLst>
  <p:handoutMasterIdLst>
    <p:handoutMasterId r:id="rId66"/>
  </p:handoutMasterIdLst>
  <p:sldIdLst>
    <p:sldId id="398" r:id="rId2"/>
    <p:sldId id="606" r:id="rId3"/>
    <p:sldId id="525" r:id="rId4"/>
    <p:sldId id="526" r:id="rId5"/>
    <p:sldId id="557" r:id="rId6"/>
    <p:sldId id="613" r:id="rId7"/>
    <p:sldId id="531" r:id="rId8"/>
    <p:sldId id="620" r:id="rId9"/>
    <p:sldId id="621" r:id="rId10"/>
    <p:sldId id="628" r:id="rId11"/>
    <p:sldId id="622" r:id="rId12"/>
    <p:sldId id="639" r:id="rId13"/>
    <p:sldId id="630" r:id="rId14"/>
    <p:sldId id="631" r:id="rId15"/>
    <p:sldId id="632" r:id="rId16"/>
    <p:sldId id="633" r:id="rId17"/>
    <p:sldId id="634" r:id="rId18"/>
    <p:sldId id="635" r:id="rId19"/>
    <p:sldId id="636" r:id="rId20"/>
    <p:sldId id="644" r:id="rId21"/>
    <p:sldId id="641" r:id="rId22"/>
    <p:sldId id="642" r:id="rId23"/>
    <p:sldId id="637" r:id="rId24"/>
    <p:sldId id="638" r:id="rId25"/>
    <p:sldId id="573" r:id="rId26"/>
    <p:sldId id="645" r:id="rId27"/>
    <p:sldId id="646" r:id="rId28"/>
    <p:sldId id="647" r:id="rId29"/>
    <p:sldId id="648" r:id="rId30"/>
    <p:sldId id="677" r:id="rId31"/>
    <p:sldId id="578" r:id="rId32"/>
    <p:sldId id="650" r:id="rId33"/>
    <p:sldId id="651" r:id="rId34"/>
    <p:sldId id="652" r:id="rId35"/>
    <p:sldId id="653" r:id="rId36"/>
    <p:sldId id="654" r:id="rId37"/>
    <p:sldId id="655" r:id="rId38"/>
    <p:sldId id="672" r:id="rId39"/>
    <p:sldId id="656" r:id="rId40"/>
    <p:sldId id="657" r:id="rId41"/>
    <p:sldId id="658" r:id="rId42"/>
    <p:sldId id="659" r:id="rId43"/>
    <p:sldId id="660" r:id="rId44"/>
    <p:sldId id="662" r:id="rId45"/>
    <p:sldId id="663" r:id="rId46"/>
    <p:sldId id="673" r:id="rId47"/>
    <p:sldId id="665" r:id="rId48"/>
    <p:sldId id="666" r:id="rId49"/>
    <p:sldId id="668" r:id="rId50"/>
    <p:sldId id="675" r:id="rId51"/>
    <p:sldId id="676" r:id="rId52"/>
    <p:sldId id="670" r:id="rId53"/>
    <p:sldId id="541" r:id="rId54"/>
    <p:sldId id="538" r:id="rId55"/>
    <p:sldId id="539" r:id="rId56"/>
    <p:sldId id="678" r:id="rId57"/>
    <p:sldId id="615" r:id="rId58"/>
    <p:sldId id="616" r:id="rId59"/>
    <p:sldId id="617" r:id="rId60"/>
    <p:sldId id="618" r:id="rId61"/>
    <p:sldId id="540" r:id="rId62"/>
    <p:sldId id="560" r:id="rId63"/>
    <p:sldId id="561" r:id="rId6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333399"/>
    <a:srgbClr val="FFFF00"/>
    <a:srgbClr val="CCECFF"/>
    <a:srgbClr val="CCFF66"/>
    <a:srgbClr val="A50021"/>
    <a:srgbClr val="FFCC99"/>
    <a:srgbClr val="FFCCFF"/>
    <a:srgbClr val="6600CC"/>
    <a:srgbClr val="660066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577" autoAdjust="0"/>
    <p:restoredTop sz="90909" autoAdjust="0"/>
  </p:normalViewPr>
  <p:slideViewPr>
    <p:cSldViewPr snapToGrid="0">
      <p:cViewPr varScale="1">
        <p:scale>
          <a:sx n="87" d="100"/>
          <a:sy n="87" d="100"/>
        </p:scale>
        <p:origin x="1378" y="5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-1104"/>
    </p:cViewPr>
  </p:sorterViewPr>
  <p:notesViewPr>
    <p:cSldViewPr snapToGrid="0">
      <p:cViewPr varScale="1">
        <p:scale>
          <a:sx n="31" d="100"/>
          <a:sy n="31" d="100"/>
        </p:scale>
        <p:origin x="-1206" y="-7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latin typeface="Times New Roman" charset="0"/>
              </a:defRPr>
            </a:lvl1pPr>
          </a:lstStyle>
          <a:p>
            <a:pPr>
              <a:defRPr/>
            </a:pPr>
            <a:r>
              <a:rPr lang="en-US"/>
              <a:t>Michael O. Hamada, D.D.S.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>
                <a:latin typeface="Times New Roman" charset="0"/>
              </a:defRPr>
            </a:lvl1pPr>
          </a:lstStyle>
          <a:p>
            <a:pPr>
              <a:defRPr/>
            </a:pPr>
            <a:r>
              <a:rPr lang="en-US"/>
              <a:t>Title goes here</a:t>
            </a:r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/>
            </a:lvl1pPr>
          </a:lstStyle>
          <a:p>
            <a:fld id="{95129EF9-8A67-4DA0-B8F4-6E962A63E91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35345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2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0659" name="Rectangle 3"/>
          <p:cNvSpPr>
            <a:spLocks noGrp="1" noRot="1" noChangeAspect="1" noChangeArrowheads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2" name="Rectangle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2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kumimoji="0" sz="1200">
                <a:latin typeface="Times New Roman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0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kumimoji="0" sz="1200"/>
            </a:lvl1pPr>
          </a:lstStyle>
          <a:p>
            <a:fld id="{0C6350C4-A455-4FED-A3E1-8E5156B30141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737486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1683" name="Notes Placeholder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en-US" smtClean="0">
              <a:latin typeface="Times New Roman" panose="02020603050405020304" pitchFamily="18" charset="0"/>
            </a:endParaRPr>
          </a:p>
        </p:txBody>
      </p:sp>
      <p:sp>
        <p:nvSpPr>
          <p:cNvPr id="7168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EE48F4B4-A42A-4454-A5DB-8C9F8F5DCC1F}" type="slidenum">
              <a:rPr kumimoji="0" lang="en-US" sz="1200"/>
              <a:pPr/>
              <a:t>3</a:t>
            </a:fld>
            <a:endParaRPr kumimoji="0" lang="en-US" sz="1200"/>
          </a:p>
        </p:txBody>
      </p:sp>
    </p:spTree>
    <p:extLst>
      <p:ext uri="{BB962C8B-B14F-4D97-AF65-F5344CB8AC3E}">
        <p14:creationId xmlns:p14="http://schemas.microsoft.com/office/powerpoint/2010/main" val="206673717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Čuvar mjesta slajd slik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80899" name="Čuvar mjesta bilješki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bs-Latn-BA" altLang="en-US" smtClean="0"/>
          </a:p>
        </p:txBody>
      </p:sp>
      <p:sp>
        <p:nvSpPr>
          <p:cNvPr id="80900" name="Čuvar mjesta broja slajd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fld id="{6B021B5D-3614-454D-8FED-DF3253A1FFA7}" type="slidenum">
              <a:rPr lang="bs-Latn-BA" altLang="en-US">
                <a:latin typeface="Arial" panose="020B0604020202020204" pitchFamily="34" charset="0"/>
                <a:cs typeface="Arial" panose="020B0604020202020204" pitchFamily="34" charset="0"/>
              </a:rPr>
              <a:pPr/>
              <a:t>9</a:t>
            </a:fld>
            <a:endParaRPr lang="bs-Latn-BA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99801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13A9D13-A2F3-445E-9226-200FF9F4E3FB}" type="slidenum">
              <a:rPr lang="en-US" smtClean="0"/>
              <a:pPr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841723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2707" name="Notes Placeholder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en-US" smtClean="0">
              <a:latin typeface="Times New Roman" panose="02020603050405020304" pitchFamily="18" charset="0"/>
            </a:endParaRPr>
          </a:p>
        </p:txBody>
      </p:sp>
      <p:sp>
        <p:nvSpPr>
          <p:cNvPr id="727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EB97D0C2-C6A6-4D43-BAA6-7AC55CF00803}" type="slidenum">
              <a:rPr kumimoji="0" lang="en-US" sz="1200"/>
              <a:pPr/>
              <a:t>28</a:t>
            </a:fld>
            <a:endParaRPr kumimoji="0" lang="en-US" sz="1200"/>
          </a:p>
        </p:txBody>
      </p:sp>
    </p:spTree>
    <p:extLst>
      <p:ext uri="{BB962C8B-B14F-4D97-AF65-F5344CB8AC3E}">
        <p14:creationId xmlns:p14="http://schemas.microsoft.com/office/powerpoint/2010/main" val="157526771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Čuvar mjesta slajd slika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79875" name="Čuvar mjesta bilješki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bs-Latn-BA" altLang="en-US" smtClean="0"/>
          </a:p>
        </p:txBody>
      </p:sp>
      <p:sp>
        <p:nvSpPr>
          <p:cNvPr id="79876" name="Čuvar mjesta broja slajda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fld id="{430F5F86-1D6A-477F-89DC-C1522BB94883}" type="slidenum">
              <a:rPr lang="bs-Latn-BA" altLang="en-US"/>
              <a:pPr/>
              <a:t>38</a:t>
            </a:fld>
            <a:endParaRPr lang="bs-Latn-BA" altLang="en-US"/>
          </a:p>
        </p:txBody>
      </p:sp>
    </p:spTree>
    <p:extLst>
      <p:ext uri="{BB962C8B-B14F-4D97-AF65-F5344CB8AC3E}">
        <p14:creationId xmlns:p14="http://schemas.microsoft.com/office/powerpoint/2010/main" val="29426630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75779" name="Notes Placeholder 2"/>
          <p:cNvSpPr>
            <a:spLocks noGrp="1"/>
          </p:cNvSpPr>
          <p:nvPr>
            <p:ph type="body" idx="1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/>
          <a:p>
            <a:endParaRPr lang="en-US" smtClean="0">
              <a:latin typeface="Times New Roman" panose="02020603050405020304" pitchFamily="18" charset="0"/>
            </a:endParaRPr>
          </a:p>
        </p:txBody>
      </p:sp>
      <p:sp>
        <p:nvSpPr>
          <p:cNvPr id="7578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 w="9525"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7CCCF71F-7F99-4D47-BA60-1A7257B6427D}" type="slidenum">
              <a:rPr kumimoji="0" lang="en-US" sz="1200"/>
              <a:pPr/>
              <a:t>55</a:t>
            </a:fld>
            <a:endParaRPr kumimoji="0" lang="en-US" sz="1200"/>
          </a:p>
        </p:txBody>
      </p:sp>
    </p:spTree>
    <p:extLst>
      <p:ext uri="{BB962C8B-B14F-4D97-AF65-F5344CB8AC3E}">
        <p14:creationId xmlns:p14="http://schemas.microsoft.com/office/powerpoint/2010/main" val="24876389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0" y="6334315"/>
            <a:ext cx="9144001" cy="6599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31875514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11158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2" y="6334316"/>
            <a:ext cx="9143989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2302"/>
            <a:ext cx="1971675" cy="575989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2302"/>
            <a:ext cx="5800725" cy="5759898"/>
          </a:xfrm>
        </p:spPr>
        <p:txBody>
          <a:bodyPr vert="eaVert" lIns="45720" tIns="0" rIns="45720" bIns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080750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OverObj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77724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5800" y="4114800"/>
            <a:ext cx="7772400" cy="1981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04581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33985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905744" y="4343400"/>
            <a:ext cx="740664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/>
          <p:cNvSpPr/>
          <p:nvPr/>
        </p:nvSpPr>
        <p:spPr>
          <a:xfrm>
            <a:off x="0" y="6334315"/>
            <a:ext cx="9144001" cy="6599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  <p:extLst>
      <p:ext uri="{BB962C8B-B14F-4D97-AF65-F5344CB8AC3E}">
        <p14:creationId xmlns:p14="http://schemas.microsoft.com/office/powerpoint/2010/main" val="42839251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5"/>
            <a:ext cx="3703320" cy="402336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63979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37820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37820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693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205719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382" y="6400800"/>
            <a:ext cx="9141619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2" y="6334316"/>
            <a:ext cx="9141619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50935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3" y="0"/>
            <a:ext cx="3038093" cy="68580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030053" y="0"/>
            <a:ext cx="48006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600450" y="731520"/>
            <a:ext cx="4869180" cy="5257800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49134" y="6459786"/>
            <a:ext cx="1963883" cy="365125"/>
          </a:xfrm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786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0274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9141619" cy="19050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2" y="4915076"/>
            <a:ext cx="9141619" cy="6400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5234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60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881575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1" cy="457200"/>
          </a:xfrm>
          <a:prstGeom prst="rect">
            <a:avLst/>
          </a:prstGeom>
          <a:solidFill>
            <a:schemeClr val="accent4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5"/>
            <a:ext cx="9144001" cy="65999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59" y="1845734"/>
            <a:ext cx="7543801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1" y="6459786"/>
            <a:ext cx="18542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4639" y="6459786"/>
            <a:ext cx="361710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5344" y="6459786"/>
            <a:ext cx="98401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149" y="1737845"/>
            <a:ext cx="74752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79709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742" r:id="rId1"/>
    <p:sldLayoutId id="2147484743" r:id="rId2"/>
    <p:sldLayoutId id="2147484744" r:id="rId3"/>
    <p:sldLayoutId id="2147484745" r:id="rId4"/>
    <p:sldLayoutId id="2147484746" r:id="rId5"/>
    <p:sldLayoutId id="2147484747" r:id="rId6"/>
    <p:sldLayoutId id="2147484748" r:id="rId7"/>
    <p:sldLayoutId id="2147484749" r:id="rId8"/>
    <p:sldLayoutId id="2147484750" r:id="rId9"/>
    <p:sldLayoutId id="2147484751" r:id="rId10"/>
    <p:sldLayoutId id="2147484752" r:id="rId11"/>
    <p:sldLayoutId id="2147484753" r:id="rId12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28.png"/><Relationship Id="rId4" Type="http://schemas.openxmlformats.org/officeDocument/2006/relationships/image" Target="../media/image27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7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7.gi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wmf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gif"/><Relationship Id="rId2" Type="http://schemas.openxmlformats.org/officeDocument/2006/relationships/image" Target="../media/image43.wmf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6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gif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gif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6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gif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gif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gif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pn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61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67.png"/><Relationship Id="rId4" Type="http://schemas.openxmlformats.org/officeDocument/2006/relationships/image" Target="../media/image26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69.gif"/><Relationship Id="rId1" Type="http://schemas.openxmlformats.org/officeDocument/2006/relationships/slideLayout" Target="../slideLayouts/slideLayout1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gif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1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474784" y="3277090"/>
            <a:ext cx="8387861" cy="1631216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solidFill>
              <a:srgbClr val="0070C0"/>
            </a:solidFill>
            <a:miter lim="800000"/>
            <a:headEnd/>
            <a:tailEnd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txBody>
          <a:bodyPr wrap="square">
            <a:spAutoFit/>
          </a:bodyPr>
          <a:lstStyle/>
          <a:p>
            <a:pPr>
              <a:defRPr/>
            </a:pPr>
            <a:r>
              <a:rPr lang="sr-Latn-RS" sz="2000" dirty="0">
                <a:solidFill>
                  <a:srgbClr val="990000"/>
                </a:solidFill>
                <a:cs typeface="Times New Roman" pitchFamily="18" charset="0"/>
              </a:rPr>
              <a:t>     </a:t>
            </a:r>
            <a:endParaRPr lang="en-US" sz="3200" dirty="0" smtClean="0">
              <a:solidFill>
                <a:srgbClr val="99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sr-Cyrl-C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ПАРЦИЈАЛНА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ПЛОЧАСТА</a:t>
            </a:r>
            <a:r>
              <a:rPr lang="sr-Latn-R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ПРОТЕЗА</a:t>
            </a:r>
            <a:r>
              <a:rPr lang="sr-Latn-RS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3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sr-Latn-R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sr-Cyrl-C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делови</a:t>
            </a:r>
            <a:r>
              <a:rPr lang="sr-Latn-R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en-U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индикације</a:t>
            </a:r>
            <a:r>
              <a:rPr lang="sr-Latn-R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sr-Latn-R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контраиндикације</a:t>
            </a:r>
            <a:r>
              <a:rPr lang="sr-Latn-R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sr-Cyrl-C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облици</a:t>
            </a:r>
            <a:r>
              <a:rPr lang="sr-Latn-RS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US" sz="24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endParaRPr lang="en-GB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3" name="Straight Connector 2"/>
          <p:cNvCxnSpPr/>
          <p:nvPr/>
        </p:nvCxnSpPr>
        <p:spPr>
          <a:xfrm flipV="1">
            <a:off x="4872038" y="2131628"/>
            <a:ext cx="3253154" cy="879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/>
          <p:cNvSpPr txBox="1"/>
          <p:nvPr/>
        </p:nvSpPr>
        <p:spPr>
          <a:xfrm>
            <a:off x="5205046" y="1744733"/>
            <a:ext cx="29201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C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МОБИЛНА ПРОТЕТИКА</a:t>
            </a:r>
            <a:endParaRPr lang="en-GB" b="1" i="1" dirty="0"/>
          </a:p>
        </p:txBody>
      </p:sp>
      <p:sp>
        <p:nvSpPr>
          <p:cNvPr id="12" name="TextBox 7"/>
          <p:cNvSpPr txBox="1">
            <a:spLocks noChangeArrowheads="1"/>
          </p:cNvSpPr>
          <p:nvPr/>
        </p:nvSpPr>
        <p:spPr bwMode="auto">
          <a:xfrm>
            <a:off x="778120" y="815523"/>
            <a:ext cx="330700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Факултет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медицинских</a:t>
            </a:r>
            <a:r>
              <a:rPr lang="en-US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наука</a:t>
            </a:r>
            <a:endParaRPr lang="en-US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8"/>
          <p:cNvSpPr txBox="1">
            <a:spLocks noChangeArrowheads="1"/>
          </p:cNvSpPr>
          <p:nvPr/>
        </p:nvSpPr>
        <p:spPr bwMode="auto">
          <a:xfrm>
            <a:off x="5563883" y="806742"/>
            <a:ext cx="29718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b="1" dirty="0" err="1">
                <a:latin typeface="Times New Roman" pitchFamily="18" charset="0"/>
                <a:cs typeface="Times New Roman" pitchFamily="18" charset="0"/>
              </a:rPr>
              <a:t>Универзитет</a:t>
            </a:r>
            <a:r>
              <a:rPr lang="en-US" sz="1600" b="1" dirty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en-US" sz="1600" b="1" dirty="0" err="1">
                <a:latin typeface="Times New Roman" pitchFamily="18" charset="0"/>
                <a:cs typeface="Times New Roman" pitchFamily="18" charset="0"/>
              </a:rPr>
              <a:t>Крагујевцу</a:t>
            </a:r>
            <a:endParaRPr lang="en-US" sz="16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" name="Picture 6" descr="DAS Medicinske nauke,Fakultet medicinskih nauka,Kragujevac | NajStudent.co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94456" y="195700"/>
            <a:ext cx="1639765" cy="14220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5" name="Straight Connector 14"/>
          <p:cNvCxnSpPr/>
          <p:nvPr/>
        </p:nvCxnSpPr>
        <p:spPr>
          <a:xfrm>
            <a:off x="959461" y="1617702"/>
            <a:ext cx="716573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flipV="1">
            <a:off x="3131161" y="3015467"/>
            <a:ext cx="3253154" cy="8792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3552092" y="2654345"/>
            <a:ext cx="25497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CS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Наставна</a:t>
            </a:r>
            <a:r>
              <a:rPr lang="sr-Latn-RS" b="1" i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јединица</a:t>
            </a:r>
            <a:r>
              <a:rPr lang="sr-Latn-RS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Latn-RS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endParaRPr lang="en-GB" b="1" i="1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0165"/>
    </mc:Choice>
    <mc:Fallback xmlns="">
      <p:transition spd="slow" advTm="50165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0807" y="1467548"/>
            <a:ext cx="2626467" cy="573004"/>
          </a:xfrm>
        </p:spPr>
        <p:txBody>
          <a:bodyPr/>
          <a:lstStyle/>
          <a:p>
            <a:pPr algn="ctr"/>
            <a:r>
              <a:rPr lang="x-none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Екватор зуба</a:t>
            </a:r>
            <a:endParaRPr lang="en-US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168104" y="2504484"/>
            <a:ext cx="5618341" cy="3237048"/>
          </a:xfrm>
        </p:spPr>
        <p:txBody>
          <a:bodyPr>
            <a:normAutofit/>
          </a:bodyPr>
          <a:lstStyle/>
          <a:p>
            <a:pPr>
              <a:buClr>
                <a:srgbClr val="FF0000"/>
              </a:buClr>
              <a:buFont typeface="Wingdings" panose="05000000000000000000" pitchFamily="2" charset="2"/>
              <a:buChar char="q"/>
            </a:pPr>
            <a:r>
              <a:rPr lang="x-none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ајвећи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обим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зуба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повучен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из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вертикалног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правца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који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дели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целокупну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површину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зуба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x-none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93700" lvl="1" indent="0">
              <a:buNone/>
            </a:pPr>
            <a:endParaRPr lang="sr-Cyrl-R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buClr>
                <a:srgbClr val="FF0000"/>
              </a:buClr>
              <a:buFont typeface="Courier New" panose="02070309020205020404" pitchFamily="49" charset="0"/>
              <a:buChar char="o"/>
            </a:pPr>
            <a:r>
              <a:rPr lang="sr-Cyrl-R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клузалне</a:t>
            </a:r>
            <a:r>
              <a:rPr lang="x-none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супраекваторијалн</a:t>
            </a:r>
            <a:r>
              <a:rPr lang="x-none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x-none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стабилизацион</a:t>
            </a:r>
            <a:r>
              <a:rPr lang="x-none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квадранте</a:t>
            </a:r>
            <a:r>
              <a:rPr lang="sr-Cyrl-R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</a:t>
            </a:r>
            <a:endParaRPr lang="sr-Cyrl-R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buClr>
                <a:srgbClr val="FF0000"/>
              </a:buClr>
              <a:buFont typeface="Courier New" panose="02070309020205020404" pitchFamily="49" charset="0"/>
              <a:buChar char="o"/>
            </a:pPr>
            <a:r>
              <a:rPr lang="sr-Cyrl-R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ингивалне</a:t>
            </a:r>
            <a:r>
              <a:rPr lang="x-none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инфраекваторијалне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x-none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ретенционе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квадранте</a:t>
            </a:r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83994" y="3437365"/>
            <a:ext cx="2244813" cy="3222333"/>
          </a:xfrm>
          <a:prstGeom prst="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</p:pic>
      <p:cxnSp>
        <p:nvCxnSpPr>
          <p:cNvPr id="9" name="Straight Connector 8"/>
          <p:cNvCxnSpPr/>
          <p:nvPr/>
        </p:nvCxnSpPr>
        <p:spPr>
          <a:xfrm>
            <a:off x="1107831" y="1218164"/>
            <a:ext cx="716573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914400" y="148159"/>
            <a:ext cx="7552592" cy="954107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sr-Cyrl-CS" sz="2800" dirty="0"/>
              <a:t>Парцијална</a:t>
            </a:r>
            <a:r>
              <a:rPr lang="en-US" sz="2800" dirty="0"/>
              <a:t> </a:t>
            </a:r>
            <a:r>
              <a:rPr lang="sr-Cyrl-CS" sz="2800" dirty="0"/>
              <a:t>плочаста</a:t>
            </a:r>
            <a:r>
              <a:rPr lang="en-US" sz="2800" dirty="0"/>
              <a:t> </a:t>
            </a:r>
            <a:r>
              <a:rPr lang="sr-Cyrl-CS" sz="2800" dirty="0" smtClean="0"/>
              <a:t>протеза</a:t>
            </a:r>
          </a:p>
          <a:p>
            <a:pPr algn="ctr"/>
            <a:r>
              <a:rPr lang="sr-Cyrl-CS" sz="2800" dirty="0" smtClean="0"/>
              <a:t>-  Дентални део ППП -</a:t>
            </a:r>
            <a:endParaRPr lang="en-US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34803" y="1276114"/>
            <a:ext cx="3182388" cy="21033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3735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5" name="Picture 5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237563" y="1963892"/>
            <a:ext cx="3545952" cy="3276324"/>
          </a:xfrm>
          <a:noFill/>
          <a:ln w="38100" cmpd="thickThin">
            <a:solidFill>
              <a:srgbClr val="7030A0"/>
            </a:solidFill>
            <a:miter lim="800000"/>
            <a:headEnd/>
            <a:tailEnd/>
          </a:ln>
        </p:spPr>
      </p:pic>
      <p:sp>
        <p:nvSpPr>
          <p:cNvPr id="46093" name="Text Box 13"/>
          <p:cNvSpPr txBox="1">
            <a:spLocks noChangeArrowheads="1"/>
          </p:cNvSpPr>
          <p:nvPr/>
        </p:nvSpPr>
        <p:spPr bwMode="auto">
          <a:xfrm>
            <a:off x="5427007" y="5517067"/>
            <a:ext cx="3167063" cy="5847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sr-Cyrl-CS" alt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Квадранти на вестибуларној површини зуба</a:t>
            </a:r>
            <a:endParaRPr lang="sr-Latn-CS" alt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1107831" y="1218164"/>
            <a:ext cx="716573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914400" y="148159"/>
            <a:ext cx="7552592" cy="954107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sr-Cyrl-CS" sz="2800" dirty="0"/>
              <a:t>Парцијална</a:t>
            </a:r>
            <a:r>
              <a:rPr lang="en-US" sz="2800" dirty="0"/>
              <a:t> </a:t>
            </a:r>
            <a:r>
              <a:rPr lang="sr-Cyrl-CS" sz="2800" dirty="0"/>
              <a:t>плочаста</a:t>
            </a:r>
            <a:r>
              <a:rPr lang="en-US" sz="2800" dirty="0"/>
              <a:t> </a:t>
            </a:r>
            <a:r>
              <a:rPr lang="sr-Cyrl-CS" sz="2800" dirty="0" smtClean="0"/>
              <a:t>протеза</a:t>
            </a:r>
          </a:p>
          <a:p>
            <a:pPr algn="ctr"/>
            <a:r>
              <a:rPr lang="sr-Cyrl-CS" sz="2800" dirty="0" smtClean="0"/>
              <a:t>-  Дентални део ППП -</a:t>
            </a:r>
            <a:endParaRPr lang="en-US" sz="2800" dirty="0"/>
          </a:p>
        </p:txBody>
      </p:sp>
      <p:sp>
        <p:nvSpPr>
          <p:cNvPr id="9" name="TextBox 5"/>
          <p:cNvSpPr txBox="1">
            <a:spLocks noChangeArrowheads="1"/>
          </p:cNvSpPr>
          <p:nvPr/>
        </p:nvSpPr>
        <p:spPr bwMode="auto">
          <a:xfrm>
            <a:off x="1107831" y="2043022"/>
            <a:ext cx="3265488" cy="267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sr-Cyrl-CS" b="1" dirty="0"/>
              <a:t>Екватор</a:t>
            </a:r>
            <a:r>
              <a:rPr lang="en-US" b="1" dirty="0"/>
              <a:t> </a:t>
            </a:r>
            <a:r>
              <a:rPr lang="sr-Cyrl-CS" b="1" dirty="0"/>
              <a:t>зуба</a:t>
            </a:r>
            <a:r>
              <a:rPr lang="en-US" b="1" dirty="0"/>
              <a:t>:</a:t>
            </a:r>
          </a:p>
          <a:p>
            <a:endParaRPr lang="en-US" b="1" dirty="0"/>
          </a:p>
          <a:p>
            <a:r>
              <a:rPr lang="sr-Cyrl-CS" dirty="0"/>
              <a:t>Квадранти</a:t>
            </a:r>
            <a:r>
              <a:rPr lang="en-US" dirty="0"/>
              <a:t>: I, I, III, IV</a:t>
            </a:r>
          </a:p>
          <a:p>
            <a:r>
              <a:rPr lang="en-US" dirty="0"/>
              <a:t>- </a:t>
            </a:r>
            <a:r>
              <a:rPr lang="sr-Cyrl-CS" dirty="0"/>
              <a:t>Оклузални</a:t>
            </a:r>
            <a:endParaRPr lang="en-US" dirty="0"/>
          </a:p>
          <a:p>
            <a:r>
              <a:rPr lang="en-US" dirty="0"/>
              <a:t>- </a:t>
            </a:r>
            <a:r>
              <a:rPr lang="sr-Cyrl-CS" dirty="0"/>
              <a:t>Гингивални</a:t>
            </a:r>
            <a:endParaRPr lang="en-US" dirty="0"/>
          </a:p>
          <a:p>
            <a:r>
              <a:rPr lang="en-US" dirty="0"/>
              <a:t>- </a:t>
            </a:r>
            <a:r>
              <a:rPr lang="sr-Cyrl-CS" dirty="0"/>
              <a:t>Ретенциони</a:t>
            </a:r>
            <a:endParaRPr lang="en-US" dirty="0"/>
          </a:p>
          <a:p>
            <a:r>
              <a:rPr lang="en-US" dirty="0"/>
              <a:t>- </a:t>
            </a:r>
            <a:r>
              <a:rPr lang="sr-Cyrl-CS" dirty="0"/>
              <a:t>Стабилизациони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89493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60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60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460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60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60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60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9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Box 3"/>
          <p:cNvSpPr txBox="1">
            <a:spLocks noChangeArrowheads="1"/>
          </p:cNvSpPr>
          <p:nvPr/>
        </p:nvSpPr>
        <p:spPr bwMode="auto">
          <a:xfrm>
            <a:off x="466053" y="1483950"/>
            <a:ext cx="778986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sr-Cyrl-CS" sz="2800" dirty="0">
                <a:solidFill>
                  <a:srgbClr val="002060"/>
                </a:solidFill>
              </a:rPr>
              <a:t>Жичане</a:t>
            </a:r>
            <a:r>
              <a:rPr lang="en-US" sz="2800" dirty="0">
                <a:solidFill>
                  <a:srgbClr val="002060"/>
                </a:solidFill>
              </a:rPr>
              <a:t> </a:t>
            </a:r>
            <a:r>
              <a:rPr lang="sr-Cyrl-CS" sz="2800" dirty="0" smtClean="0">
                <a:solidFill>
                  <a:srgbClr val="002060"/>
                </a:solidFill>
              </a:rPr>
              <a:t>кукице</a:t>
            </a:r>
            <a:r>
              <a:rPr lang="en-US" sz="2800" dirty="0" smtClean="0">
                <a:solidFill>
                  <a:srgbClr val="002060"/>
                </a:solidFill>
              </a:rPr>
              <a:t> </a:t>
            </a:r>
            <a:endParaRPr lang="sr-Cyrl-RS" sz="2800" dirty="0" smtClean="0">
              <a:solidFill>
                <a:srgbClr val="002060"/>
              </a:solidFill>
            </a:endParaRPr>
          </a:p>
        </p:txBody>
      </p:sp>
      <p:sp>
        <p:nvSpPr>
          <p:cNvPr id="26627" name="TextBox 4"/>
          <p:cNvSpPr txBox="1">
            <a:spLocks noChangeArrowheads="1"/>
          </p:cNvSpPr>
          <p:nvPr/>
        </p:nvSpPr>
        <p:spPr bwMode="auto">
          <a:xfrm>
            <a:off x="2899995" y="3195545"/>
            <a:ext cx="3581400" cy="3048000"/>
          </a:xfrm>
          <a:prstGeom prst="rect">
            <a:avLst/>
          </a:prstGeom>
          <a:solidFill>
            <a:srgbClr val="CCECFF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angle"/>
          </a:sp3d>
          <a:extLst/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 </a:t>
            </a:r>
            <a:r>
              <a:rPr lang="sr-Cyrl-CS" dirty="0"/>
              <a:t>Екваторијална</a:t>
            </a:r>
            <a:r>
              <a:rPr lang="en-US" dirty="0"/>
              <a:t> </a:t>
            </a:r>
            <a:r>
              <a:rPr lang="sr-Cyrl-CS" dirty="0"/>
              <a:t>кукица</a:t>
            </a: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 </a:t>
            </a:r>
            <a:r>
              <a:rPr lang="sr-Cyrl-CS" dirty="0"/>
              <a:t>Обухватна</a:t>
            </a: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 </a:t>
            </a:r>
            <a:r>
              <a:rPr lang="sr-Cyrl-CS" dirty="0"/>
              <a:t>Бонихард</a:t>
            </a: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 </a:t>
            </a:r>
            <a:r>
              <a:rPr lang="sr-Cyrl-CS" dirty="0"/>
              <a:t>Жилет</a:t>
            </a: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 </a:t>
            </a:r>
            <a:r>
              <a:rPr lang="sr-Cyrl-CS" dirty="0"/>
              <a:t>Бонвил</a:t>
            </a:r>
            <a:r>
              <a:rPr lang="en-US" dirty="0"/>
              <a:t> 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 </a:t>
            </a:r>
            <a:r>
              <a:rPr lang="sr-Cyrl-CS" dirty="0"/>
              <a:t>Џексон</a:t>
            </a: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 </a:t>
            </a:r>
            <a:r>
              <a:rPr lang="sr-Cyrl-CS" dirty="0"/>
              <a:t>Кукица</a:t>
            </a:r>
            <a:r>
              <a:rPr lang="en-US" dirty="0"/>
              <a:t> </a:t>
            </a:r>
            <a:r>
              <a:rPr lang="sr-Cyrl-CS" dirty="0"/>
              <a:t>по</a:t>
            </a:r>
            <a:r>
              <a:rPr lang="en-US" dirty="0"/>
              <a:t> </a:t>
            </a:r>
            <a:r>
              <a:rPr lang="sr-Cyrl-CS" dirty="0"/>
              <a:t>Шоју</a:t>
            </a:r>
            <a:endParaRPr lang="en-US" dirty="0"/>
          </a:p>
          <a:p>
            <a:pPr>
              <a:buFont typeface="Arial" panose="020B0604020202020204" pitchFamily="34" charset="0"/>
              <a:buChar char="•"/>
            </a:pPr>
            <a:r>
              <a:rPr lang="en-US" dirty="0"/>
              <a:t> </a:t>
            </a:r>
            <a:r>
              <a:rPr lang="sr-Cyrl-CS" dirty="0"/>
              <a:t>Гингивална</a:t>
            </a:r>
            <a:r>
              <a:rPr lang="en-US" dirty="0"/>
              <a:t> 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1107831" y="1218164"/>
            <a:ext cx="716573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914400" y="148159"/>
            <a:ext cx="7552592" cy="954107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sr-Cyrl-CS" sz="2800" dirty="0"/>
              <a:t>Парцијална</a:t>
            </a:r>
            <a:r>
              <a:rPr lang="en-US" sz="2800" dirty="0"/>
              <a:t> </a:t>
            </a:r>
            <a:r>
              <a:rPr lang="sr-Cyrl-CS" sz="2800" dirty="0"/>
              <a:t>плочаста</a:t>
            </a:r>
            <a:r>
              <a:rPr lang="en-US" sz="2800" dirty="0"/>
              <a:t> </a:t>
            </a:r>
            <a:r>
              <a:rPr lang="sr-Cyrl-CS" sz="2800" dirty="0" smtClean="0"/>
              <a:t>протеза</a:t>
            </a:r>
          </a:p>
          <a:p>
            <a:pPr algn="ctr"/>
            <a:r>
              <a:rPr lang="sr-Cyrl-CS" sz="2800" dirty="0" smtClean="0"/>
              <a:t>-  Дентални део ППП -</a:t>
            </a:r>
            <a:endParaRPr lang="en-US" sz="2800" dirty="0"/>
          </a:p>
        </p:txBody>
      </p:sp>
      <p:sp>
        <p:nvSpPr>
          <p:cNvPr id="2" name="TextBox 1"/>
          <p:cNvSpPr txBox="1"/>
          <p:nvPr/>
        </p:nvSpPr>
        <p:spPr>
          <a:xfrm>
            <a:off x="466053" y="2126296"/>
            <a:ext cx="844928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ретенцију, стабилизацију и пренос оклузалних оптерећења ППП, најчешће се индикују: </a:t>
            </a:r>
            <a:endParaRPr lang="en-GB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00194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9385"/>
    </mc:Choice>
    <mc:Fallback xmlns="">
      <p:transition spd="slow" advTm="4938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66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TextBox 4"/>
          <p:cNvSpPr txBox="1">
            <a:spLocks noChangeArrowheads="1"/>
          </p:cNvSpPr>
          <p:nvPr/>
        </p:nvSpPr>
        <p:spPr bwMode="auto">
          <a:xfrm>
            <a:off x="655088" y="1942576"/>
            <a:ext cx="3629025" cy="46196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sr-Cyrl-CS" dirty="0">
                <a:solidFill>
                  <a:srgbClr val="002060"/>
                </a:solidFill>
              </a:rPr>
              <a:t>Екваторијална</a:t>
            </a:r>
            <a:r>
              <a:rPr lang="en-US" dirty="0">
                <a:solidFill>
                  <a:srgbClr val="002060"/>
                </a:solidFill>
              </a:rPr>
              <a:t> </a:t>
            </a:r>
            <a:r>
              <a:rPr lang="sr-Cyrl-CS" dirty="0">
                <a:solidFill>
                  <a:srgbClr val="002060"/>
                </a:solidFill>
              </a:rPr>
              <a:t>кукица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9" name="TextBox 3"/>
          <p:cNvSpPr txBox="1">
            <a:spLocks noChangeArrowheads="1"/>
          </p:cNvSpPr>
          <p:nvPr/>
        </p:nvSpPr>
        <p:spPr bwMode="auto">
          <a:xfrm>
            <a:off x="655088" y="1234086"/>
            <a:ext cx="281787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sr-Cyrl-CS" dirty="0">
                <a:solidFill>
                  <a:srgbClr val="002060"/>
                </a:solidFill>
              </a:rPr>
              <a:t>Жичане</a:t>
            </a:r>
            <a:r>
              <a:rPr lang="en-US" sz="2800" dirty="0">
                <a:solidFill>
                  <a:srgbClr val="002060"/>
                </a:solidFill>
              </a:rPr>
              <a:t> </a:t>
            </a:r>
            <a:r>
              <a:rPr lang="sr-Cyrl-CS" sz="2800" dirty="0" smtClean="0">
                <a:solidFill>
                  <a:srgbClr val="002060"/>
                </a:solidFill>
              </a:rPr>
              <a:t>кукице</a:t>
            </a:r>
            <a:r>
              <a:rPr lang="en-US" sz="2800" dirty="0" smtClean="0">
                <a:solidFill>
                  <a:srgbClr val="002060"/>
                </a:solidFill>
              </a:rPr>
              <a:t> </a:t>
            </a:r>
            <a:endParaRPr lang="sr-Cyrl-RS" sz="2800" dirty="0" smtClean="0">
              <a:solidFill>
                <a:srgbClr val="002060"/>
              </a:solidFill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938584" y="-25614"/>
            <a:ext cx="7552592" cy="954107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sr-Cyrl-CS" sz="2800" dirty="0"/>
              <a:t>Парцијална</a:t>
            </a:r>
            <a:r>
              <a:rPr lang="en-US" sz="2800" dirty="0"/>
              <a:t> </a:t>
            </a:r>
            <a:r>
              <a:rPr lang="sr-Cyrl-CS" sz="2800" dirty="0"/>
              <a:t>плочаста</a:t>
            </a:r>
            <a:r>
              <a:rPr lang="en-US" sz="2800" dirty="0"/>
              <a:t> </a:t>
            </a:r>
            <a:r>
              <a:rPr lang="sr-Cyrl-CS" sz="2800" dirty="0" smtClean="0"/>
              <a:t>протеза</a:t>
            </a:r>
          </a:p>
          <a:p>
            <a:pPr algn="ctr"/>
            <a:r>
              <a:rPr lang="sr-Cyrl-CS" sz="2800" dirty="0" smtClean="0"/>
              <a:t>-  Дентални део ППП -</a:t>
            </a:r>
            <a:endParaRPr lang="en-US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37355" y="993614"/>
            <a:ext cx="2506645" cy="2284821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88248" y="2724739"/>
            <a:ext cx="6049107" cy="646331"/>
          </a:xfrm>
          <a:prstGeom prst="rect">
            <a:avLst/>
          </a:prstGeom>
          <a:solidFill>
            <a:srgbClr val="CCECFF"/>
          </a:solidFill>
          <a:ln w="28575">
            <a:solidFill>
              <a:srgbClr val="002060"/>
            </a:solidFill>
          </a:ln>
        </p:spPr>
        <p:txBody>
          <a:bodyPr wrap="square" rtlCol="0">
            <a:spAutoFit/>
          </a:bodyPr>
          <a:lstStyle/>
          <a:p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Најједноставнија и најчешће индикована жичана кукица за ретенцију ППП</a:t>
            </a:r>
          </a:p>
        </p:txBody>
      </p:sp>
      <p:sp>
        <p:nvSpPr>
          <p:cNvPr id="29" name="Text Box 6"/>
          <p:cNvSpPr txBox="1">
            <a:spLocks noChangeArrowheads="1"/>
          </p:cNvSpPr>
          <p:nvPr/>
        </p:nvSpPr>
        <p:spPr bwMode="auto">
          <a:xfrm>
            <a:off x="1235874" y="3926054"/>
            <a:ext cx="2043497" cy="2246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sr-Cyrl-CS" sz="20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Делови</a:t>
            </a:r>
            <a:r>
              <a:rPr lang="sl-SI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>
              <a:spcBef>
                <a:spcPct val="50000"/>
              </a:spcBef>
              <a:buFont typeface="Wingdings" pitchFamily="2" charset="2"/>
              <a:buChar char="q"/>
              <a:defRPr/>
            </a:pPr>
            <a:r>
              <a:rPr lang="sr-Cyrl-C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sr-Cyrl-C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ручица,</a:t>
            </a:r>
          </a:p>
          <a:p>
            <a:pPr>
              <a:spcBef>
                <a:spcPct val="50000"/>
              </a:spcBef>
              <a:buFont typeface="Wingdings" pitchFamily="2" charset="2"/>
              <a:buChar char="q"/>
              <a:defRPr/>
            </a:pPr>
            <a:r>
              <a:rPr lang="sr-Cyrl-C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раме,</a:t>
            </a:r>
          </a:p>
          <a:p>
            <a:pPr>
              <a:spcBef>
                <a:spcPct val="50000"/>
              </a:spcBef>
              <a:buFont typeface="Wingdings" pitchFamily="2" charset="2"/>
              <a:buChar char="q"/>
              <a:defRPr/>
            </a:pPr>
            <a:r>
              <a:rPr lang="sr-Cyrl-C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sr-Cyrl-C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тело</a:t>
            </a:r>
            <a:r>
              <a:rPr lang="sr-Cyrl-C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endParaRPr lang="sr-Cyrl-C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  <a:buFont typeface="Wingdings" pitchFamily="2" charset="2"/>
              <a:buChar char="q"/>
              <a:defRPr/>
            </a:pPr>
            <a:r>
              <a:rPr lang="sr-Cyrl-C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sr-Cyrl-C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реп</a:t>
            </a:r>
            <a:endParaRPr lang="sr-Latn-C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" name="Picture 2" descr="D:\Documents\PP sredjena poglavlja\II poglavlje\colori\2-025.tif"/>
          <p:cNvPicPr>
            <a:picLocks noChangeAspect="1" noChangeArrowheads="1"/>
          </p:cNvPicPr>
          <p:nvPr/>
        </p:nvPicPr>
        <p:blipFill rotWithShape="1">
          <a:blip r:embed="rId3"/>
          <a:srcRect l="21036"/>
          <a:stretch/>
        </p:blipFill>
        <p:spPr bwMode="auto">
          <a:xfrm>
            <a:off x="3094891" y="3691270"/>
            <a:ext cx="3242119" cy="265820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cxnSp>
        <p:nvCxnSpPr>
          <p:cNvPr id="31" name="Straight Connector 30"/>
          <p:cNvCxnSpPr/>
          <p:nvPr/>
        </p:nvCxnSpPr>
        <p:spPr>
          <a:xfrm>
            <a:off x="4421037" y="5020374"/>
            <a:ext cx="8239" cy="79907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4480435" y="4748135"/>
            <a:ext cx="683740" cy="41747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flipH="1">
            <a:off x="4826907" y="4399630"/>
            <a:ext cx="115329" cy="48050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>
            <a:off x="5539898" y="4610555"/>
            <a:ext cx="45309" cy="46966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3989792" y="5405322"/>
            <a:ext cx="4796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b="1" dirty="0" smtClean="0">
                <a:solidFill>
                  <a:srgbClr val="FF0000"/>
                </a:solidFill>
              </a:rPr>
              <a:t>1.</a:t>
            </a:r>
            <a:endParaRPr lang="sr-Cyrl-RS" b="1" dirty="0">
              <a:solidFill>
                <a:srgbClr val="FF0000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4660873" y="5080216"/>
            <a:ext cx="4796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b="1" dirty="0" smtClean="0">
                <a:solidFill>
                  <a:srgbClr val="FF0000"/>
                </a:solidFill>
              </a:rPr>
              <a:t>2.</a:t>
            </a:r>
            <a:endParaRPr lang="sr-Cyrl-RS" b="1" dirty="0">
              <a:solidFill>
                <a:srgbClr val="FF0000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4587071" y="4174075"/>
            <a:ext cx="4796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b="1" dirty="0" smtClean="0">
                <a:solidFill>
                  <a:srgbClr val="FF0000"/>
                </a:solidFill>
              </a:rPr>
              <a:t>3.</a:t>
            </a:r>
            <a:endParaRPr lang="sr-Cyrl-RS" b="1" dirty="0">
              <a:solidFill>
                <a:srgbClr val="FF0000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>
            <a:off x="5089423" y="4358741"/>
            <a:ext cx="4796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b="1" dirty="0" smtClean="0">
                <a:solidFill>
                  <a:srgbClr val="FF0000"/>
                </a:solidFill>
              </a:rPr>
              <a:t>4.</a:t>
            </a:r>
            <a:endParaRPr lang="sr-Cyrl-RS" b="1" dirty="0">
              <a:solidFill>
                <a:srgbClr val="FF0000"/>
              </a:solidFill>
            </a:endParaRPr>
          </a:p>
        </p:txBody>
      </p:sp>
      <p:cxnSp>
        <p:nvCxnSpPr>
          <p:cNvPr id="39" name="Straight Connector 38"/>
          <p:cNvCxnSpPr/>
          <p:nvPr/>
        </p:nvCxnSpPr>
        <p:spPr>
          <a:xfrm>
            <a:off x="1132014" y="928493"/>
            <a:ext cx="716573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6473550" y="3926054"/>
            <a:ext cx="2595434" cy="267765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rgbClr val="002060"/>
            </a:solidFill>
          </a:ln>
          <a:scene3d>
            <a:camera prst="orthographicFront"/>
            <a:lightRig rig="threePt" dir="t"/>
          </a:scene3d>
          <a:sp3d>
            <a:bevelT w="114300" prst="hardEdge"/>
          </a:sp3d>
        </p:spPr>
        <p:txBody>
          <a:bodyPr wrap="square" rtlCol="0">
            <a:spAutoFit/>
          </a:bodyPr>
          <a:lstStyle/>
          <a:p>
            <a:r>
              <a:rPr lang="sr-Cyrl-RS" sz="14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Двострука екваторијална кукица</a:t>
            </a:r>
          </a:p>
          <a:p>
            <a:endParaRPr lang="sr-Cyrl-RS" sz="1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-Cyrl-R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Екваторијална кукица која иде са још једним краком, који иде паралелно са основном екваторијалном кукицом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sr-Cyrl-R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-Cyrl-R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Повећава стабилност ППП, естетски утисак лошији, ретко се примењује.</a:t>
            </a:r>
            <a:endParaRPr lang="en-GB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2" name="Oval 41"/>
          <p:cNvSpPr/>
          <p:nvPr/>
        </p:nvSpPr>
        <p:spPr>
          <a:xfrm>
            <a:off x="6650409" y="6286500"/>
            <a:ext cx="1943789" cy="405263"/>
          </a:xfrm>
          <a:prstGeom prst="ellipse">
            <a:avLst/>
          </a:prstGeom>
          <a:noFill/>
          <a:ln w="3810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31534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309"/>
    </mc:Choice>
    <mc:Fallback xmlns="">
      <p:transition spd="slow" advTm="2030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6" grpId="0"/>
      <p:bldP spid="37" grpId="0"/>
      <p:bldP spid="38" grpId="0"/>
      <p:bldP spid="25" grpId="0" animBg="1"/>
      <p:bldP spid="4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TextBox 4"/>
          <p:cNvSpPr txBox="1">
            <a:spLocks noChangeArrowheads="1"/>
          </p:cNvSpPr>
          <p:nvPr/>
        </p:nvSpPr>
        <p:spPr bwMode="auto">
          <a:xfrm>
            <a:off x="655088" y="1993170"/>
            <a:ext cx="2708152" cy="46166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rgbClr val="002060"/>
            </a:solidFill>
          </a:ln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sr-Cyrl-CS" dirty="0">
                <a:solidFill>
                  <a:srgbClr val="002060"/>
                </a:solidFill>
              </a:rPr>
              <a:t>Обухватна</a:t>
            </a:r>
            <a:r>
              <a:rPr lang="en-US" dirty="0">
                <a:solidFill>
                  <a:srgbClr val="002060"/>
                </a:solidFill>
              </a:rPr>
              <a:t> </a:t>
            </a:r>
            <a:r>
              <a:rPr lang="sr-Cyrl-CS" dirty="0">
                <a:solidFill>
                  <a:srgbClr val="002060"/>
                </a:solidFill>
              </a:rPr>
              <a:t>кукица</a:t>
            </a:r>
            <a:endParaRPr lang="en-US" dirty="0">
              <a:solidFill>
                <a:srgbClr val="002060"/>
              </a:solidFill>
            </a:endParaRPr>
          </a:p>
        </p:txBody>
      </p:sp>
      <p:pic>
        <p:nvPicPr>
          <p:cNvPr id="28676" name="Picture 2" descr="D:\Documents\PP sredjena poglavlja\II poglavlje\colori\2-026.tif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23" t="1910" r="36657" b="13667"/>
          <a:stretch/>
        </p:blipFill>
        <p:spPr bwMode="auto">
          <a:xfrm>
            <a:off x="5668434" y="1771367"/>
            <a:ext cx="2446581" cy="4073729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extBox 3"/>
          <p:cNvSpPr txBox="1">
            <a:spLocks noChangeArrowheads="1"/>
          </p:cNvSpPr>
          <p:nvPr/>
        </p:nvSpPr>
        <p:spPr bwMode="auto">
          <a:xfrm>
            <a:off x="655088" y="1234086"/>
            <a:ext cx="281787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sr-Cyrl-CS" dirty="0">
                <a:solidFill>
                  <a:srgbClr val="002060"/>
                </a:solidFill>
              </a:rPr>
              <a:t>Жичане</a:t>
            </a:r>
            <a:r>
              <a:rPr lang="en-US" sz="2800" dirty="0">
                <a:solidFill>
                  <a:srgbClr val="002060"/>
                </a:solidFill>
              </a:rPr>
              <a:t> </a:t>
            </a:r>
            <a:r>
              <a:rPr lang="sr-Cyrl-CS" sz="2800" dirty="0" smtClean="0">
                <a:solidFill>
                  <a:srgbClr val="002060"/>
                </a:solidFill>
              </a:rPr>
              <a:t>кукице</a:t>
            </a:r>
            <a:r>
              <a:rPr lang="en-US" sz="2800" dirty="0" smtClean="0">
                <a:solidFill>
                  <a:srgbClr val="002060"/>
                </a:solidFill>
              </a:rPr>
              <a:t> </a:t>
            </a:r>
            <a:endParaRPr lang="sr-Cyrl-RS" sz="2800" dirty="0" smtClean="0">
              <a:solidFill>
                <a:srgbClr val="002060"/>
              </a:solidFill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938584" y="-25614"/>
            <a:ext cx="7552592" cy="954107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sr-Cyrl-CS" sz="2800" dirty="0"/>
              <a:t>Парцијална</a:t>
            </a:r>
            <a:r>
              <a:rPr lang="en-US" sz="2800" dirty="0"/>
              <a:t> </a:t>
            </a:r>
            <a:r>
              <a:rPr lang="sr-Cyrl-CS" sz="2800" dirty="0"/>
              <a:t>плочаста</a:t>
            </a:r>
            <a:r>
              <a:rPr lang="en-US" sz="2800" dirty="0"/>
              <a:t> </a:t>
            </a:r>
            <a:r>
              <a:rPr lang="sr-Cyrl-CS" sz="2800" dirty="0" smtClean="0"/>
              <a:t>протеза</a:t>
            </a:r>
          </a:p>
          <a:p>
            <a:pPr algn="ctr"/>
            <a:r>
              <a:rPr lang="sr-Cyrl-CS" sz="2800" dirty="0" smtClean="0"/>
              <a:t>-  Дентални део ППП -</a:t>
            </a:r>
            <a:endParaRPr lang="en-US" sz="2800" dirty="0"/>
          </a:p>
        </p:txBody>
      </p:sp>
      <p:cxnSp>
        <p:nvCxnSpPr>
          <p:cNvPr id="11" name="Straight Connector 10"/>
          <p:cNvCxnSpPr/>
          <p:nvPr/>
        </p:nvCxnSpPr>
        <p:spPr>
          <a:xfrm>
            <a:off x="1132014" y="928493"/>
            <a:ext cx="716573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356088" y="2792568"/>
            <a:ext cx="477862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sr-Cyrl-R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Кукица са две ручице </a:t>
            </a:r>
          </a:p>
          <a:p>
            <a:r>
              <a:rPr lang="sr-Cyrl-R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(две екваторијалне кукице)</a:t>
            </a:r>
          </a:p>
          <a:p>
            <a:endParaRPr lang="sr-Cyrl-R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-Cyrl-R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Вестибуларна ручица има ретенциону, а орална ручица стабилизациону улогу.</a:t>
            </a:r>
          </a:p>
        </p:txBody>
      </p:sp>
      <p:cxnSp>
        <p:nvCxnSpPr>
          <p:cNvPr id="18" name="Straight Connector 17"/>
          <p:cNvCxnSpPr/>
          <p:nvPr/>
        </p:nvCxnSpPr>
        <p:spPr>
          <a:xfrm>
            <a:off x="748110" y="4078679"/>
            <a:ext cx="2355575" cy="14744"/>
          </a:xfrm>
          <a:prstGeom prst="line">
            <a:avLst/>
          </a:prstGeom>
          <a:ln w="3810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938584" y="4423784"/>
            <a:ext cx="1430561" cy="6906"/>
          </a:xfrm>
          <a:prstGeom prst="line">
            <a:avLst/>
          </a:prstGeom>
          <a:ln w="3810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Up Arrow 20"/>
          <p:cNvSpPr/>
          <p:nvPr/>
        </p:nvSpPr>
        <p:spPr>
          <a:xfrm rot="5400000">
            <a:off x="5101635" y="2613025"/>
            <a:ext cx="444605" cy="941168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Up Arrow 27"/>
          <p:cNvSpPr/>
          <p:nvPr/>
        </p:nvSpPr>
        <p:spPr>
          <a:xfrm rot="19410718">
            <a:off x="7753132" y="3337647"/>
            <a:ext cx="444605" cy="941168"/>
          </a:xfrm>
          <a:prstGeom prst="upArrow">
            <a:avLst/>
          </a:prstGeom>
          <a:solidFill>
            <a:srgbClr val="FF0000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extBox 21"/>
          <p:cNvSpPr txBox="1"/>
          <p:nvPr/>
        </p:nvSpPr>
        <p:spPr>
          <a:xfrm>
            <a:off x="413238" y="4677713"/>
            <a:ext cx="4440115" cy="2031325"/>
          </a:xfrm>
          <a:prstGeom prst="rect">
            <a:avLst/>
          </a:prstGeom>
          <a:solidFill>
            <a:srgbClr val="CCEC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sr-Cyrl-RS" sz="14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Двострука обухватна кукица</a:t>
            </a:r>
          </a:p>
          <a:p>
            <a:endParaRPr lang="sr-Cyrl-RS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-Cyrl-R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 разликује се много од обухватне кукице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-Cyrl-R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Савија се од једног комада жице, с тим што се делови ручица налазе и оклузално и гингивално у односу на екватор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-Cyrl-R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Гингивални делови ручице служе за ретенцију, а оклузални за стабилизацију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-Cyrl-R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Због сложене израде, ретко се примењује.</a:t>
            </a:r>
          </a:p>
        </p:txBody>
      </p:sp>
      <p:sp>
        <p:nvSpPr>
          <p:cNvPr id="30" name="Oval 29"/>
          <p:cNvSpPr/>
          <p:nvPr/>
        </p:nvSpPr>
        <p:spPr>
          <a:xfrm>
            <a:off x="425356" y="6418385"/>
            <a:ext cx="3838913" cy="290653"/>
          </a:xfrm>
          <a:prstGeom prst="ellipse">
            <a:avLst/>
          </a:prstGeom>
          <a:noFill/>
          <a:ln w="3810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23287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1182"/>
    </mc:Choice>
    <mc:Fallback xmlns="">
      <p:transition spd="slow" advTm="2118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8" grpId="0" animBg="1"/>
      <p:bldP spid="22" grpId="0" animBg="1"/>
      <p:bldP spid="3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655088" y="2126486"/>
            <a:ext cx="2708152" cy="46166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rgbClr val="002060"/>
            </a:solidFill>
          </a:ln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sr-Cyrl-CS" dirty="0" smtClean="0">
                <a:solidFill>
                  <a:srgbClr val="002060"/>
                </a:solidFill>
              </a:rPr>
              <a:t>Бонихард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sr-Cyrl-CS" dirty="0">
                <a:solidFill>
                  <a:srgbClr val="002060"/>
                </a:solidFill>
              </a:rPr>
              <a:t>кукица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10" name="TextBox 3"/>
          <p:cNvSpPr txBox="1">
            <a:spLocks noChangeArrowheads="1"/>
          </p:cNvSpPr>
          <p:nvPr/>
        </p:nvSpPr>
        <p:spPr bwMode="auto">
          <a:xfrm>
            <a:off x="655088" y="1234086"/>
            <a:ext cx="281787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sr-Cyrl-CS" dirty="0">
                <a:solidFill>
                  <a:srgbClr val="002060"/>
                </a:solidFill>
              </a:rPr>
              <a:t>Жичане</a:t>
            </a:r>
            <a:r>
              <a:rPr lang="en-US" sz="2800" dirty="0">
                <a:solidFill>
                  <a:srgbClr val="002060"/>
                </a:solidFill>
              </a:rPr>
              <a:t> </a:t>
            </a:r>
            <a:r>
              <a:rPr lang="sr-Cyrl-CS" sz="2800" dirty="0" smtClean="0">
                <a:solidFill>
                  <a:srgbClr val="002060"/>
                </a:solidFill>
              </a:rPr>
              <a:t>кукице</a:t>
            </a:r>
            <a:r>
              <a:rPr lang="en-US" sz="2800" dirty="0" smtClean="0">
                <a:solidFill>
                  <a:srgbClr val="002060"/>
                </a:solidFill>
              </a:rPr>
              <a:t> </a:t>
            </a:r>
            <a:endParaRPr lang="sr-Cyrl-RS" sz="2800" dirty="0" smtClean="0">
              <a:solidFill>
                <a:srgbClr val="002060"/>
              </a:solidFill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938584" y="-25614"/>
            <a:ext cx="7552592" cy="954107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sr-Cyrl-CS" sz="2800" dirty="0"/>
              <a:t>Парцијална</a:t>
            </a:r>
            <a:r>
              <a:rPr lang="en-US" sz="2800" dirty="0"/>
              <a:t> </a:t>
            </a:r>
            <a:r>
              <a:rPr lang="sr-Cyrl-CS" sz="2800" dirty="0"/>
              <a:t>плочаста</a:t>
            </a:r>
            <a:r>
              <a:rPr lang="en-US" sz="2800" dirty="0"/>
              <a:t> </a:t>
            </a:r>
            <a:r>
              <a:rPr lang="sr-Cyrl-CS" sz="2800" dirty="0" smtClean="0"/>
              <a:t>протеза</a:t>
            </a:r>
          </a:p>
          <a:p>
            <a:pPr algn="ctr"/>
            <a:r>
              <a:rPr lang="sr-Cyrl-CS" sz="2800" dirty="0" smtClean="0"/>
              <a:t>-  Дентални део ППП -</a:t>
            </a:r>
            <a:endParaRPr lang="en-US" sz="2800" dirty="0"/>
          </a:p>
        </p:txBody>
      </p:sp>
      <p:cxnSp>
        <p:nvCxnSpPr>
          <p:cNvPr id="12" name="Straight Connector 11"/>
          <p:cNvCxnSpPr/>
          <p:nvPr/>
        </p:nvCxnSpPr>
        <p:spPr>
          <a:xfrm>
            <a:off x="1132014" y="928493"/>
            <a:ext cx="716573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TextBox 3"/>
          <p:cNvSpPr txBox="1"/>
          <p:nvPr/>
        </p:nvSpPr>
        <p:spPr>
          <a:xfrm>
            <a:off x="322030" y="3335808"/>
            <a:ext cx="488521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sr-Cyrl-R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Ручица има полумесечасти облик</a:t>
            </a:r>
          </a:p>
          <a:p>
            <a:endParaRPr lang="sr-Cyrl-R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-Cyrl-R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sr-Cyrl-R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растојању од 1-1,5 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mm </a:t>
            </a:r>
            <a:r>
              <a:rPr lang="sr-Cyrl-R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прати </a:t>
            </a:r>
          </a:p>
          <a:p>
            <a:r>
              <a:rPr lang="sr-Cyrl-R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контуру гингивалног руба</a:t>
            </a:r>
            <a:endParaRPr lang="en-GB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8331" y="1265864"/>
            <a:ext cx="3671632" cy="2710528"/>
          </a:xfrm>
          <a:prstGeom prst="rect">
            <a:avLst/>
          </a:prstGeom>
        </p:spPr>
      </p:pic>
      <p:cxnSp>
        <p:nvCxnSpPr>
          <p:cNvPr id="7" name="Straight Arrow Connector 6"/>
          <p:cNvCxnSpPr/>
          <p:nvPr/>
        </p:nvCxnSpPr>
        <p:spPr>
          <a:xfrm flipH="1">
            <a:off x="6870657" y="2224454"/>
            <a:ext cx="637974" cy="483577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08331" y="4164252"/>
            <a:ext cx="3671632" cy="2377225"/>
          </a:xfrm>
          <a:prstGeom prst="rect">
            <a:avLst/>
          </a:prstGeom>
        </p:spPr>
      </p:pic>
      <p:cxnSp>
        <p:nvCxnSpPr>
          <p:cNvPr id="19" name="Straight Arrow Connector 18"/>
          <p:cNvCxnSpPr/>
          <p:nvPr/>
        </p:nvCxnSpPr>
        <p:spPr>
          <a:xfrm flipV="1">
            <a:off x="6257956" y="5556400"/>
            <a:ext cx="852854" cy="545123"/>
          </a:xfrm>
          <a:prstGeom prst="straightConnector1">
            <a:avLst/>
          </a:prstGeom>
          <a:ln w="190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47040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6322"/>
    </mc:Choice>
    <mc:Fallback xmlns="">
      <p:transition spd="slow" advTm="26322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Image result for zubotehnički laboratorij žičane kukic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0427" y="3870325"/>
            <a:ext cx="3607318" cy="2363238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4" name="TextBox 4"/>
          <p:cNvSpPr txBox="1">
            <a:spLocks noChangeArrowheads="1"/>
          </p:cNvSpPr>
          <p:nvPr/>
        </p:nvSpPr>
        <p:spPr bwMode="auto">
          <a:xfrm>
            <a:off x="2381958" y="5056357"/>
            <a:ext cx="2382837" cy="70788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  <a:extLst/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sr-Cyrl-CS" sz="2000" dirty="0"/>
              <a:t>Модификована</a:t>
            </a:r>
            <a:r>
              <a:rPr lang="en-US" sz="2000" dirty="0"/>
              <a:t> </a:t>
            </a:r>
            <a:r>
              <a:rPr lang="sr-Cyrl-CS" sz="2000" dirty="0"/>
              <a:t>Бонихард</a:t>
            </a:r>
            <a:r>
              <a:rPr lang="en-US" sz="2000" dirty="0"/>
              <a:t> </a:t>
            </a:r>
            <a:r>
              <a:rPr lang="sr-Cyrl-CS" sz="2000" dirty="0"/>
              <a:t>кукица</a:t>
            </a:r>
            <a:endParaRPr lang="en-US" sz="2000" dirty="0"/>
          </a:p>
        </p:txBody>
      </p:sp>
      <p:sp>
        <p:nvSpPr>
          <p:cNvPr id="30729" name="TextBox 12"/>
          <p:cNvSpPr txBox="1">
            <a:spLocks noChangeArrowheads="1"/>
          </p:cNvSpPr>
          <p:nvPr/>
        </p:nvSpPr>
        <p:spPr bwMode="auto">
          <a:xfrm>
            <a:off x="3219429" y="3323117"/>
            <a:ext cx="1959242" cy="733864"/>
          </a:xfrm>
          <a:prstGeom prst="rect">
            <a:avLst/>
          </a:prstGeom>
          <a:solidFill>
            <a:srgbClr val="CCECFF"/>
          </a:solidFill>
          <a:ln>
            <a:solidFill>
              <a:srgbClr val="6600CC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  <a:extLst/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sr-Cyrl-CS" sz="2000" dirty="0"/>
              <a:t>Екваторијална</a:t>
            </a:r>
            <a:r>
              <a:rPr lang="en-US" sz="2000" dirty="0"/>
              <a:t> </a:t>
            </a:r>
            <a:r>
              <a:rPr lang="sr-Cyrl-CS" sz="2000" dirty="0"/>
              <a:t>кукица</a:t>
            </a:r>
            <a:r>
              <a:rPr lang="en-US" sz="2000" dirty="0"/>
              <a:t> 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6185" y="1364544"/>
            <a:ext cx="3543300" cy="225730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3" name="TextBox 3"/>
          <p:cNvSpPr txBox="1">
            <a:spLocks noChangeArrowheads="1"/>
          </p:cNvSpPr>
          <p:nvPr/>
        </p:nvSpPr>
        <p:spPr bwMode="auto">
          <a:xfrm>
            <a:off x="655088" y="1234086"/>
            <a:ext cx="2817873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sr-Cyrl-CS" dirty="0">
                <a:solidFill>
                  <a:srgbClr val="002060"/>
                </a:solidFill>
              </a:rPr>
              <a:t>Жичане</a:t>
            </a:r>
            <a:r>
              <a:rPr lang="en-US" sz="2800" dirty="0">
                <a:solidFill>
                  <a:srgbClr val="002060"/>
                </a:solidFill>
              </a:rPr>
              <a:t> </a:t>
            </a:r>
            <a:r>
              <a:rPr lang="sr-Cyrl-CS" sz="2800" dirty="0" smtClean="0">
                <a:solidFill>
                  <a:srgbClr val="002060"/>
                </a:solidFill>
              </a:rPr>
              <a:t>кукице</a:t>
            </a:r>
            <a:r>
              <a:rPr lang="en-US" sz="2800" dirty="0" smtClean="0">
                <a:solidFill>
                  <a:srgbClr val="002060"/>
                </a:solidFill>
              </a:rPr>
              <a:t> </a:t>
            </a:r>
            <a:endParaRPr lang="sr-Cyrl-RS" sz="2800" dirty="0" smtClean="0">
              <a:solidFill>
                <a:srgbClr val="002060"/>
              </a:solidFill>
            </a:endParaRPr>
          </a:p>
        </p:txBody>
      </p:sp>
      <p:sp>
        <p:nvSpPr>
          <p:cNvPr id="14" name="Rectangle 4"/>
          <p:cNvSpPr>
            <a:spLocks noChangeArrowheads="1"/>
          </p:cNvSpPr>
          <p:nvPr/>
        </p:nvSpPr>
        <p:spPr bwMode="auto">
          <a:xfrm>
            <a:off x="938584" y="-25614"/>
            <a:ext cx="7552592" cy="954107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sr-Cyrl-CS" sz="2800" dirty="0"/>
              <a:t>Парцијална</a:t>
            </a:r>
            <a:r>
              <a:rPr lang="en-US" sz="2800" dirty="0"/>
              <a:t> </a:t>
            </a:r>
            <a:r>
              <a:rPr lang="sr-Cyrl-CS" sz="2800" dirty="0"/>
              <a:t>плочаста</a:t>
            </a:r>
            <a:r>
              <a:rPr lang="en-US" sz="2800" dirty="0"/>
              <a:t> </a:t>
            </a:r>
            <a:r>
              <a:rPr lang="sr-Cyrl-CS" sz="2800" dirty="0" smtClean="0"/>
              <a:t>протеза</a:t>
            </a:r>
          </a:p>
          <a:p>
            <a:pPr algn="ctr"/>
            <a:r>
              <a:rPr lang="sr-Cyrl-CS" sz="2800" dirty="0" smtClean="0"/>
              <a:t>-  Дентални део ППП -</a:t>
            </a:r>
            <a:endParaRPr lang="en-US" sz="2800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132014" y="928493"/>
            <a:ext cx="716573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>
            <a:extLst>
              <a:ext uri="{FF2B5EF4-FFF2-40B4-BE49-F238E27FC236}">
                <a16:creationId xmlns:a16="http://schemas.microsoft.com/office/drawing/2014/main" id="{C742B1DE-B762-0C46-9125-C179ACEC9167}"/>
              </a:ext>
            </a:extLst>
          </p:cNvPr>
          <p:cNvSpPr/>
          <p:nvPr/>
        </p:nvSpPr>
        <p:spPr>
          <a:xfrm>
            <a:off x="5894015" y="1639424"/>
            <a:ext cx="600071" cy="506656"/>
          </a:xfrm>
          <a:prstGeom prst="rect">
            <a:avLst/>
          </a:prstGeom>
          <a:noFill/>
          <a:ln w="3810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742B1DE-B762-0C46-9125-C179ACEC9167}"/>
              </a:ext>
            </a:extLst>
          </p:cNvPr>
          <p:cNvSpPr/>
          <p:nvPr/>
        </p:nvSpPr>
        <p:spPr>
          <a:xfrm>
            <a:off x="7016000" y="1730949"/>
            <a:ext cx="600071" cy="506656"/>
          </a:xfrm>
          <a:prstGeom prst="rect">
            <a:avLst/>
          </a:prstGeom>
          <a:noFill/>
          <a:ln w="3810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742B1DE-B762-0C46-9125-C179ACEC9167}"/>
              </a:ext>
            </a:extLst>
          </p:cNvPr>
          <p:cNvSpPr/>
          <p:nvPr/>
        </p:nvSpPr>
        <p:spPr>
          <a:xfrm>
            <a:off x="5936750" y="5503069"/>
            <a:ext cx="600071" cy="506656"/>
          </a:xfrm>
          <a:prstGeom prst="rect">
            <a:avLst/>
          </a:prstGeom>
          <a:noFill/>
          <a:ln w="3810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4"/>
          <p:cNvSpPr txBox="1">
            <a:spLocks noChangeArrowheads="1"/>
          </p:cNvSpPr>
          <p:nvPr/>
        </p:nvSpPr>
        <p:spPr bwMode="auto">
          <a:xfrm>
            <a:off x="2381958" y="1882600"/>
            <a:ext cx="2317262" cy="4001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  <a:extLst/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sr-Cyrl-CS" sz="2000" dirty="0" smtClean="0"/>
              <a:t>Бонихард</a:t>
            </a:r>
            <a:r>
              <a:rPr lang="en-US" sz="2000" dirty="0" smtClean="0"/>
              <a:t> </a:t>
            </a:r>
            <a:r>
              <a:rPr lang="sr-Cyrl-CS" sz="2000" dirty="0"/>
              <a:t>кукица</a:t>
            </a:r>
            <a:endParaRPr lang="en-US" sz="2000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742B1DE-B762-0C46-9125-C179ACEC9167}"/>
              </a:ext>
            </a:extLst>
          </p:cNvPr>
          <p:cNvSpPr/>
          <p:nvPr/>
        </p:nvSpPr>
        <p:spPr>
          <a:xfrm>
            <a:off x="7171831" y="2609512"/>
            <a:ext cx="600071" cy="506656"/>
          </a:xfrm>
          <a:prstGeom prst="rect">
            <a:avLst/>
          </a:prstGeom>
          <a:noFill/>
          <a:ln w="38100">
            <a:solidFill>
              <a:srgbClr val="6600C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C742B1DE-B762-0C46-9125-C179ACEC9167}"/>
              </a:ext>
            </a:extLst>
          </p:cNvPr>
          <p:cNvSpPr/>
          <p:nvPr/>
        </p:nvSpPr>
        <p:spPr>
          <a:xfrm>
            <a:off x="5404576" y="4202606"/>
            <a:ext cx="723662" cy="506656"/>
          </a:xfrm>
          <a:prstGeom prst="rect">
            <a:avLst/>
          </a:prstGeom>
          <a:noFill/>
          <a:ln w="38100">
            <a:solidFill>
              <a:srgbClr val="6600CC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14343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0211"/>
    </mc:Choice>
    <mc:Fallback xmlns="">
      <p:transition spd="slow" advTm="4021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307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 animBg="1"/>
      <p:bldP spid="30729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TextBox 3"/>
          <p:cNvSpPr txBox="1">
            <a:spLocks noChangeArrowheads="1"/>
          </p:cNvSpPr>
          <p:nvPr/>
        </p:nvSpPr>
        <p:spPr bwMode="auto">
          <a:xfrm>
            <a:off x="821659" y="1212998"/>
            <a:ext cx="27686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sr-Cyrl-CS" sz="2800" dirty="0">
                <a:solidFill>
                  <a:srgbClr val="002060"/>
                </a:solidFill>
              </a:rPr>
              <a:t>Жичане</a:t>
            </a:r>
            <a:r>
              <a:rPr lang="en-US" sz="2800" dirty="0">
                <a:solidFill>
                  <a:srgbClr val="002060"/>
                </a:solidFill>
              </a:rPr>
              <a:t> </a:t>
            </a:r>
            <a:r>
              <a:rPr lang="sr-Cyrl-CS" sz="2800" dirty="0">
                <a:solidFill>
                  <a:srgbClr val="002060"/>
                </a:solidFill>
              </a:rPr>
              <a:t>кукице</a:t>
            </a:r>
            <a:endParaRPr lang="en-US" sz="2800" dirty="0">
              <a:solidFill>
                <a:srgbClr val="002060"/>
              </a:solidFill>
            </a:endParaRPr>
          </a:p>
          <a:p>
            <a:r>
              <a:rPr lang="en-US" sz="2000" dirty="0">
                <a:solidFill>
                  <a:srgbClr val="002060"/>
                </a:solidFill>
              </a:rPr>
              <a:t>(</a:t>
            </a:r>
            <a:r>
              <a:rPr lang="sr-Cyrl-CS" sz="2000" dirty="0">
                <a:solidFill>
                  <a:srgbClr val="002060"/>
                </a:solidFill>
              </a:rPr>
              <a:t>полупрофил</a:t>
            </a:r>
            <a:r>
              <a:rPr lang="en-US" sz="2000" dirty="0">
                <a:solidFill>
                  <a:srgbClr val="002060"/>
                </a:solidFill>
              </a:rPr>
              <a:t>)</a:t>
            </a:r>
          </a:p>
        </p:txBody>
      </p:sp>
      <p:pic>
        <p:nvPicPr>
          <p:cNvPr id="21510" name="Picture 2" descr="D:\Documents\PP sredjena poglavlja\II poglavlje\colori\2-028.tif"/>
          <p:cNvPicPr>
            <a:picLocks noChangeAspect="1" noChangeArrowheads="1"/>
          </p:cNvPicPr>
          <p:nvPr/>
        </p:nvPicPr>
        <p:blipFill rotWithShape="1">
          <a:blip r:embed="rId2"/>
          <a:srcRect l="12867" t="18461" r="20748" b="10205"/>
          <a:stretch/>
        </p:blipFill>
        <p:spPr bwMode="auto">
          <a:xfrm>
            <a:off x="5858768" y="1243944"/>
            <a:ext cx="2685872" cy="1826512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31750" name="AutoShape 8" descr="Image result for wire clasp in dental lab"/>
          <p:cNvSpPr>
            <a:spLocks noChangeAspect="1" noChangeArrowheads="1"/>
          </p:cNvSpPr>
          <p:nvPr/>
        </p:nvSpPr>
        <p:spPr bwMode="auto">
          <a:xfrm>
            <a:off x="168275" y="-1825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/>
          </a:p>
        </p:txBody>
      </p:sp>
      <p:sp>
        <p:nvSpPr>
          <p:cNvPr id="9" name="TextBox 4"/>
          <p:cNvSpPr txBox="1">
            <a:spLocks noChangeArrowheads="1"/>
          </p:cNvSpPr>
          <p:nvPr/>
        </p:nvSpPr>
        <p:spPr bwMode="auto">
          <a:xfrm>
            <a:off x="882107" y="2226691"/>
            <a:ext cx="2708152" cy="46166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rgbClr val="002060"/>
            </a:solidFill>
          </a:ln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sr-Cyrl-RS" dirty="0" smtClean="0">
                <a:solidFill>
                  <a:srgbClr val="002060"/>
                </a:solidFill>
              </a:rPr>
              <a:t>Жилет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sr-Cyrl-CS" dirty="0">
                <a:solidFill>
                  <a:srgbClr val="002060"/>
                </a:solidFill>
              </a:rPr>
              <a:t>кукица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821659" y="75460"/>
            <a:ext cx="7552592" cy="954107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sr-Cyrl-CS" sz="2800" dirty="0"/>
              <a:t>Парцијална</a:t>
            </a:r>
            <a:r>
              <a:rPr lang="en-US" sz="2800" dirty="0"/>
              <a:t> </a:t>
            </a:r>
            <a:r>
              <a:rPr lang="sr-Cyrl-CS" sz="2800" dirty="0"/>
              <a:t>плочаста</a:t>
            </a:r>
            <a:r>
              <a:rPr lang="en-US" sz="2800" dirty="0"/>
              <a:t> </a:t>
            </a:r>
            <a:r>
              <a:rPr lang="sr-Cyrl-CS" sz="2800" dirty="0" smtClean="0"/>
              <a:t>протеза</a:t>
            </a:r>
          </a:p>
          <a:p>
            <a:pPr algn="ctr"/>
            <a:r>
              <a:rPr lang="sr-Cyrl-CS" sz="2800" dirty="0" smtClean="0"/>
              <a:t>-  Дентални део ППП -</a:t>
            </a:r>
            <a:endParaRPr lang="en-US" sz="2800" dirty="0"/>
          </a:p>
        </p:txBody>
      </p:sp>
      <p:cxnSp>
        <p:nvCxnSpPr>
          <p:cNvPr id="12" name="Straight Connector 11"/>
          <p:cNvCxnSpPr/>
          <p:nvPr/>
        </p:nvCxnSpPr>
        <p:spPr>
          <a:xfrm>
            <a:off x="1015089" y="1029567"/>
            <a:ext cx="716573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7"/>
          <p:cNvPicPr>
            <a:picLocks noGrp="1" noChangeAspect="1" noChangeArrowheads="1"/>
          </p:cNvPicPr>
          <p:nvPr>
            <p:ph sz="quarter"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91" t="45293" r="9455"/>
          <a:stretch/>
        </p:blipFill>
        <p:spPr>
          <a:xfrm>
            <a:off x="6075237" y="3447738"/>
            <a:ext cx="2321169" cy="1257543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550596" y="3204615"/>
            <a:ext cx="4267589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sr-Cyrl-R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Осим ручице, рамена, тела и репа, поседује и оклузални наслон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-Cyrl-R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Ручице имају исти однос према зубу као и обухватна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-Cyrl-R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оклузални наслон неопходна је припрема лежишта као код ПСП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1925515" y="3559057"/>
            <a:ext cx="2400300" cy="379897"/>
          </a:xfrm>
          <a:prstGeom prst="ellipse">
            <a:avLst/>
          </a:prstGeom>
          <a:noFill/>
          <a:ln w="3810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18" name="Oval 17"/>
          <p:cNvSpPr/>
          <p:nvPr/>
        </p:nvSpPr>
        <p:spPr>
          <a:xfrm rot="1764932">
            <a:off x="6634956" y="1915938"/>
            <a:ext cx="1367342" cy="533064"/>
          </a:xfrm>
          <a:prstGeom prst="ellipse">
            <a:avLst/>
          </a:prstGeom>
          <a:noFill/>
          <a:ln w="3810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19" name="Oval 18"/>
          <p:cNvSpPr/>
          <p:nvPr/>
        </p:nvSpPr>
        <p:spPr>
          <a:xfrm>
            <a:off x="6845615" y="3942650"/>
            <a:ext cx="712178" cy="385349"/>
          </a:xfrm>
          <a:prstGeom prst="ellipse">
            <a:avLst/>
          </a:prstGeom>
          <a:noFill/>
          <a:ln w="3810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00"/>
              </a:solidFill>
            </a:endParaRPr>
          </a:p>
        </p:txBody>
      </p:sp>
      <p:pic>
        <p:nvPicPr>
          <p:cNvPr id="20" name="Picture 4" descr="Design Read Sticker by Cosmopolitan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984718" flipV="1">
            <a:off x="133888" y="4600400"/>
            <a:ext cx="833417" cy="8334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5"/>
          <a:srcRect l="1294" t="3217" r="50465" b="16014"/>
          <a:stretch/>
        </p:blipFill>
        <p:spPr>
          <a:xfrm>
            <a:off x="5642300" y="5017108"/>
            <a:ext cx="3359003" cy="1565907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6" name="Oval 15"/>
          <p:cNvSpPr/>
          <p:nvPr/>
        </p:nvSpPr>
        <p:spPr>
          <a:xfrm>
            <a:off x="6584946" y="5451383"/>
            <a:ext cx="1301753" cy="624101"/>
          </a:xfrm>
          <a:prstGeom prst="ellipse">
            <a:avLst/>
          </a:prstGeom>
          <a:noFill/>
          <a:ln w="3810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7544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5343"/>
    </mc:Choice>
    <mc:Fallback xmlns="">
      <p:transition spd="slow" advTm="4534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1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4" name="Picture 2" descr="D:\Documents\PP sredjena poglavlja\II poglavlje\colori\2-029.tif"/>
          <p:cNvPicPr>
            <a:picLocks noChangeAspect="1" noChangeArrowheads="1"/>
          </p:cNvPicPr>
          <p:nvPr/>
        </p:nvPicPr>
        <p:blipFill rotWithShape="1">
          <a:blip r:embed="rId2"/>
          <a:srcRect l="28547" t="13091" r="13265" b="17090"/>
          <a:stretch/>
        </p:blipFill>
        <p:spPr bwMode="auto">
          <a:xfrm>
            <a:off x="6000937" y="1367675"/>
            <a:ext cx="2751993" cy="2137469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9" name="TextBox 3"/>
          <p:cNvSpPr txBox="1">
            <a:spLocks noChangeArrowheads="1"/>
          </p:cNvSpPr>
          <p:nvPr/>
        </p:nvSpPr>
        <p:spPr bwMode="auto">
          <a:xfrm>
            <a:off x="821659" y="1212998"/>
            <a:ext cx="2768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sr-Cyrl-CS" sz="2800" dirty="0">
                <a:solidFill>
                  <a:srgbClr val="002060"/>
                </a:solidFill>
              </a:rPr>
              <a:t>Жичане</a:t>
            </a:r>
            <a:r>
              <a:rPr lang="en-US" sz="2800" dirty="0">
                <a:solidFill>
                  <a:srgbClr val="002060"/>
                </a:solidFill>
              </a:rPr>
              <a:t> </a:t>
            </a:r>
            <a:r>
              <a:rPr lang="sr-Cyrl-CS" sz="2800" dirty="0" smtClean="0">
                <a:solidFill>
                  <a:srgbClr val="002060"/>
                </a:solidFill>
              </a:rPr>
              <a:t>кукице</a:t>
            </a:r>
            <a:endParaRPr lang="en-US" sz="2800" dirty="0">
              <a:solidFill>
                <a:srgbClr val="002060"/>
              </a:solidFill>
            </a:endParaRPr>
          </a:p>
        </p:txBody>
      </p:sp>
      <p:sp>
        <p:nvSpPr>
          <p:cNvPr id="10" name="TextBox 4"/>
          <p:cNvSpPr txBox="1">
            <a:spLocks noChangeArrowheads="1"/>
          </p:cNvSpPr>
          <p:nvPr/>
        </p:nvSpPr>
        <p:spPr bwMode="auto">
          <a:xfrm>
            <a:off x="821659" y="1974745"/>
            <a:ext cx="2708152" cy="46166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rgbClr val="002060"/>
            </a:solidFill>
          </a:ln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sr-Cyrl-RS" dirty="0" smtClean="0">
                <a:solidFill>
                  <a:srgbClr val="002060"/>
                </a:solidFill>
              </a:rPr>
              <a:t>Бонвил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sr-Cyrl-CS" dirty="0">
                <a:solidFill>
                  <a:srgbClr val="002060"/>
                </a:solidFill>
              </a:rPr>
              <a:t>кукица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821659" y="75460"/>
            <a:ext cx="7552592" cy="954107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sr-Cyrl-CS" sz="2800" dirty="0"/>
              <a:t>Парцијална</a:t>
            </a:r>
            <a:r>
              <a:rPr lang="en-US" sz="2800" dirty="0"/>
              <a:t> </a:t>
            </a:r>
            <a:r>
              <a:rPr lang="sr-Cyrl-CS" sz="2800" dirty="0"/>
              <a:t>плочаста</a:t>
            </a:r>
            <a:r>
              <a:rPr lang="en-US" sz="2800" dirty="0"/>
              <a:t> </a:t>
            </a:r>
            <a:r>
              <a:rPr lang="sr-Cyrl-CS" sz="2800" dirty="0" smtClean="0"/>
              <a:t>протеза</a:t>
            </a:r>
          </a:p>
          <a:p>
            <a:pPr algn="ctr"/>
            <a:r>
              <a:rPr lang="sr-Cyrl-CS" sz="2800" dirty="0" smtClean="0"/>
              <a:t>-  Дентални део ППП -</a:t>
            </a:r>
            <a:endParaRPr lang="en-US" sz="2800" dirty="0"/>
          </a:p>
        </p:txBody>
      </p:sp>
      <p:cxnSp>
        <p:nvCxnSpPr>
          <p:cNvPr id="12" name="Straight Connector 11"/>
          <p:cNvCxnSpPr/>
          <p:nvPr/>
        </p:nvCxnSpPr>
        <p:spPr>
          <a:xfrm>
            <a:off x="1015089" y="1029567"/>
            <a:ext cx="716573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Picture 9"/>
          <p:cNvPicPr>
            <a:picLocks noGrp="1" noChangeAspect="1" noChangeArrowheads="1"/>
          </p:cNvPicPr>
          <p:nvPr>
            <p:ph sz="quarter" idx="2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82377" y="4487347"/>
            <a:ext cx="2117725" cy="181178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2" name="TextBox 1"/>
          <p:cNvSpPr txBox="1"/>
          <p:nvPr/>
        </p:nvSpPr>
        <p:spPr>
          <a:xfrm>
            <a:off x="329288" y="2674937"/>
            <a:ext cx="5482427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Служи за ретенцију, стабилизацију, и пренос притиска жвакања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Израђује се од два комада жице, или полуготовог жичаног профила у облику слова Т или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Y</a:t>
            </a:r>
            <a:endParaRPr lang="sr-Cyrl-R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Неопходно је присуство најмање два зуба, један до другог</a:t>
            </a: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Тело кукице прелази преко контактних тачака два суседна зуба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Ако се не обезбеди добар контакт протезне плоче са ретенционим зубина, постоји опасност да деловањем тела кукице интердентално, према гингиви, дође до раздвајања зуба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 пракси се врло ретко индикује</a:t>
            </a:r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Oval 14"/>
          <p:cNvSpPr/>
          <p:nvPr/>
        </p:nvSpPr>
        <p:spPr>
          <a:xfrm rot="5400000">
            <a:off x="6491037" y="2038777"/>
            <a:ext cx="1367342" cy="533064"/>
          </a:xfrm>
          <a:prstGeom prst="ellipse">
            <a:avLst/>
          </a:prstGeom>
          <a:noFill/>
          <a:ln w="3810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16" name="Oval 15"/>
          <p:cNvSpPr/>
          <p:nvPr/>
        </p:nvSpPr>
        <p:spPr>
          <a:xfrm rot="5400000">
            <a:off x="6693262" y="4806269"/>
            <a:ext cx="1367342" cy="533064"/>
          </a:xfrm>
          <a:prstGeom prst="ellipse">
            <a:avLst/>
          </a:prstGeom>
          <a:noFill/>
          <a:ln w="3810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00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742B1DE-B762-0C46-9125-C179ACEC9167}"/>
              </a:ext>
            </a:extLst>
          </p:cNvPr>
          <p:cNvSpPr/>
          <p:nvPr/>
        </p:nvSpPr>
        <p:spPr>
          <a:xfrm>
            <a:off x="250100" y="4389130"/>
            <a:ext cx="5684708" cy="2092571"/>
          </a:xfrm>
          <a:prstGeom prst="rect">
            <a:avLst/>
          </a:prstGeom>
          <a:noFill/>
          <a:ln w="3810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B0F0"/>
              </a:solidFill>
            </a:endParaRPr>
          </a:p>
        </p:txBody>
      </p:sp>
      <p:pic>
        <p:nvPicPr>
          <p:cNvPr id="18" name="Picture 4" descr="Design Read Sticker by Cosmopolitan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984718" flipV="1">
            <a:off x="5375128" y="5577790"/>
            <a:ext cx="1095651" cy="1095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Oval 18"/>
          <p:cNvSpPr/>
          <p:nvPr/>
        </p:nvSpPr>
        <p:spPr>
          <a:xfrm>
            <a:off x="329287" y="5943265"/>
            <a:ext cx="3811889" cy="529644"/>
          </a:xfrm>
          <a:prstGeom prst="ellipse">
            <a:avLst/>
          </a:prstGeom>
          <a:noFill/>
          <a:ln w="38100">
            <a:solidFill>
              <a:srgbClr val="FFFF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04487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81286"/>
    </mc:Choice>
    <mc:Fallback xmlns="">
      <p:transition spd="slow" advTm="8128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8" name="Picture 2" descr="D:\Documents\PP sredjena poglavlja\II poglavlje\colori\2-030.tif"/>
          <p:cNvPicPr>
            <a:picLocks noChangeAspect="1" noChangeArrowheads="1"/>
          </p:cNvPicPr>
          <p:nvPr/>
        </p:nvPicPr>
        <p:blipFill rotWithShape="1">
          <a:blip r:embed="rId2"/>
          <a:srcRect l="29751" t="6378" r="24916" b="18054"/>
          <a:stretch/>
        </p:blipFill>
        <p:spPr bwMode="auto">
          <a:xfrm>
            <a:off x="6000328" y="1212998"/>
            <a:ext cx="2549769" cy="241822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0" name="TextBox 3"/>
          <p:cNvSpPr txBox="1">
            <a:spLocks noChangeArrowheads="1"/>
          </p:cNvSpPr>
          <p:nvPr/>
        </p:nvSpPr>
        <p:spPr bwMode="auto">
          <a:xfrm>
            <a:off x="821659" y="1212998"/>
            <a:ext cx="2768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sr-Cyrl-CS" sz="2800" dirty="0">
                <a:solidFill>
                  <a:srgbClr val="002060"/>
                </a:solidFill>
              </a:rPr>
              <a:t>Жичане</a:t>
            </a:r>
            <a:r>
              <a:rPr lang="en-US" sz="2800" dirty="0">
                <a:solidFill>
                  <a:srgbClr val="002060"/>
                </a:solidFill>
              </a:rPr>
              <a:t> </a:t>
            </a:r>
            <a:r>
              <a:rPr lang="sr-Cyrl-CS" sz="2800" dirty="0" smtClean="0">
                <a:solidFill>
                  <a:srgbClr val="002060"/>
                </a:solidFill>
              </a:rPr>
              <a:t>кукице</a:t>
            </a:r>
            <a:endParaRPr lang="en-US" sz="2800" dirty="0">
              <a:solidFill>
                <a:srgbClr val="002060"/>
              </a:solidFill>
            </a:endParaRPr>
          </a:p>
        </p:txBody>
      </p:sp>
      <p:sp>
        <p:nvSpPr>
          <p:cNvPr id="11" name="TextBox 4"/>
          <p:cNvSpPr txBox="1">
            <a:spLocks noChangeArrowheads="1"/>
          </p:cNvSpPr>
          <p:nvPr/>
        </p:nvSpPr>
        <p:spPr bwMode="auto">
          <a:xfrm>
            <a:off x="821659" y="1974745"/>
            <a:ext cx="2708152" cy="46166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rgbClr val="002060"/>
            </a:solidFill>
          </a:ln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sr-Cyrl-RS" dirty="0" smtClean="0">
                <a:solidFill>
                  <a:srgbClr val="002060"/>
                </a:solidFill>
              </a:rPr>
              <a:t>Џексон</a:t>
            </a:r>
            <a:r>
              <a:rPr lang="en-US" dirty="0" smtClean="0">
                <a:solidFill>
                  <a:srgbClr val="002060"/>
                </a:solidFill>
              </a:rPr>
              <a:t> </a:t>
            </a:r>
            <a:r>
              <a:rPr lang="sr-Cyrl-CS" dirty="0">
                <a:solidFill>
                  <a:srgbClr val="002060"/>
                </a:solidFill>
              </a:rPr>
              <a:t>кукица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821659" y="75460"/>
            <a:ext cx="7552592" cy="954107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sr-Cyrl-CS" sz="2800" dirty="0"/>
              <a:t>Парцијална</a:t>
            </a:r>
            <a:r>
              <a:rPr lang="en-US" sz="2800" dirty="0"/>
              <a:t> </a:t>
            </a:r>
            <a:r>
              <a:rPr lang="sr-Cyrl-CS" sz="2800" dirty="0"/>
              <a:t>плочаста</a:t>
            </a:r>
            <a:r>
              <a:rPr lang="en-US" sz="2800" dirty="0"/>
              <a:t> </a:t>
            </a:r>
            <a:r>
              <a:rPr lang="sr-Cyrl-CS" sz="2800" dirty="0" smtClean="0"/>
              <a:t>протеза</a:t>
            </a:r>
          </a:p>
          <a:p>
            <a:pPr algn="ctr"/>
            <a:r>
              <a:rPr lang="sr-Cyrl-CS" sz="2800" dirty="0" smtClean="0"/>
              <a:t>-  Дентални део ППП -</a:t>
            </a:r>
            <a:endParaRPr lang="en-US" sz="2800" dirty="0"/>
          </a:p>
        </p:txBody>
      </p:sp>
      <p:cxnSp>
        <p:nvCxnSpPr>
          <p:cNvPr id="13" name="Straight Connector 12"/>
          <p:cNvCxnSpPr/>
          <p:nvPr/>
        </p:nvCxnSpPr>
        <p:spPr>
          <a:xfrm>
            <a:off x="1015089" y="1029567"/>
            <a:ext cx="716573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l="4111" r="10616"/>
          <a:stretch/>
        </p:blipFill>
        <p:spPr>
          <a:xfrm>
            <a:off x="5949560" y="4183593"/>
            <a:ext cx="2651303" cy="184793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4" name="TextBox 3"/>
          <p:cNvSpPr txBox="1"/>
          <p:nvPr/>
        </p:nvSpPr>
        <p:spPr>
          <a:xfrm>
            <a:off x="545123" y="2752432"/>
            <a:ext cx="4844561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Израђује се од једног комада жице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Неопходно је присуство најмање три зуба, један до другог, у бочном пределу зубног низа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Вестибуларни део кукице има ретенциону улогу, а оклузални делови кукице омогућавају дентални пренос оклузалног оптерећења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Може довести до раздвајања зуба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Ретко се индикује!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742B1DE-B762-0C46-9125-C179ACEC9167}"/>
              </a:ext>
            </a:extLst>
          </p:cNvPr>
          <p:cNvSpPr/>
          <p:nvPr/>
        </p:nvSpPr>
        <p:spPr>
          <a:xfrm>
            <a:off x="545123" y="5002823"/>
            <a:ext cx="3780692" cy="611931"/>
          </a:xfrm>
          <a:prstGeom prst="rect">
            <a:avLst/>
          </a:prstGeom>
          <a:noFill/>
          <a:ln w="3810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B0F0"/>
              </a:solidFill>
            </a:endParaRPr>
          </a:p>
        </p:txBody>
      </p:sp>
      <p:pic>
        <p:nvPicPr>
          <p:cNvPr id="17" name="Picture 4" descr="Design Read Sticker by Cosmopolitan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984718" flipV="1">
            <a:off x="3799403" y="5305228"/>
            <a:ext cx="1095651" cy="10956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own Arrow 4"/>
          <p:cNvSpPr/>
          <p:nvPr/>
        </p:nvSpPr>
        <p:spPr>
          <a:xfrm>
            <a:off x="6330462" y="1476845"/>
            <a:ext cx="263770" cy="518746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9" name="Down Arrow 18"/>
          <p:cNvSpPr/>
          <p:nvPr/>
        </p:nvSpPr>
        <p:spPr>
          <a:xfrm>
            <a:off x="7917050" y="1464928"/>
            <a:ext cx="263770" cy="518746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Down Arrow 19"/>
          <p:cNvSpPr/>
          <p:nvPr/>
        </p:nvSpPr>
        <p:spPr>
          <a:xfrm>
            <a:off x="6365632" y="4138085"/>
            <a:ext cx="263770" cy="518746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Down Arrow 20"/>
          <p:cNvSpPr/>
          <p:nvPr/>
        </p:nvSpPr>
        <p:spPr>
          <a:xfrm>
            <a:off x="7723619" y="4138085"/>
            <a:ext cx="263770" cy="518746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986236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8943"/>
    </mc:Choice>
    <mc:Fallback xmlns="">
      <p:transition spd="slow" advTm="7894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5" grpId="0" animBg="1"/>
      <p:bldP spid="19" grpId="0" animBg="1"/>
      <p:bldP spid="20" grpId="0" animBg="1"/>
      <p:bldP spid="2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3" name="Straight Connector 32"/>
          <p:cNvCxnSpPr/>
          <p:nvPr/>
        </p:nvCxnSpPr>
        <p:spPr>
          <a:xfrm>
            <a:off x="905608" y="896815"/>
            <a:ext cx="716573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ectangle 4"/>
          <p:cNvSpPr>
            <a:spLocks noChangeArrowheads="1"/>
          </p:cNvSpPr>
          <p:nvPr/>
        </p:nvSpPr>
        <p:spPr bwMode="auto">
          <a:xfrm>
            <a:off x="1512277" y="273293"/>
            <a:ext cx="6180992" cy="523220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sr-Cyrl-CS" sz="2800" dirty="0"/>
              <a:t>Парцијална</a:t>
            </a:r>
            <a:r>
              <a:rPr lang="en-US" sz="2800" dirty="0"/>
              <a:t> </a:t>
            </a:r>
            <a:r>
              <a:rPr lang="sr-Cyrl-CS" sz="2800" dirty="0"/>
              <a:t>плочаста</a:t>
            </a:r>
            <a:r>
              <a:rPr lang="en-US" sz="2800" dirty="0"/>
              <a:t> </a:t>
            </a:r>
            <a:r>
              <a:rPr lang="sr-Cyrl-CS" sz="2800" dirty="0"/>
              <a:t>протеза</a:t>
            </a:r>
            <a:endParaRPr lang="en-US" sz="2800" dirty="0"/>
          </a:p>
        </p:txBody>
      </p:sp>
      <p:sp>
        <p:nvSpPr>
          <p:cNvPr id="36" name="TextBox 3"/>
          <p:cNvSpPr txBox="1">
            <a:spLocks noChangeArrowheads="1"/>
          </p:cNvSpPr>
          <p:nvPr/>
        </p:nvSpPr>
        <p:spPr bwMode="auto">
          <a:xfrm>
            <a:off x="1226954" y="1143740"/>
            <a:ext cx="7314345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sr-Cyrl-CS" sz="1800" b="1" dirty="0"/>
              <a:t>Парцијална</a:t>
            </a:r>
            <a:r>
              <a:rPr lang="en-US" sz="1800" b="1" dirty="0"/>
              <a:t> </a:t>
            </a:r>
            <a:r>
              <a:rPr lang="sr-Cyrl-CS" sz="1800" b="1" dirty="0"/>
              <a:t>плочаста</a:t>
            </a:r>
            <a:r>
              <a:rPr lang="en-US" sz="1800" b="1" dirty="0"/>
              <a:t> </a:t>
            </a:r>
            <a:r>
              <a:rPr lang="sr-Cyrl-CS" sz="1800" b="1" dirty="0"/>
              <a:t>протеза</a:t>
            </a:r>
            <a:r>
              <a:rPr lang="en-US" sz="1800" b="1" dirty="0"/>
              <a:t> </a:t>
            </a:r>
            <a:r>
              <a:rPr lang="sr-Cyrl-CS" sz="1800" dirty="0" smtClean="0"/>
              <a:t>је </a:t>
            </a:r>
            <a:r>
              <a:rPr lang="en-US" sz="1800" dirty="0" smtClean="0"/>
              <a:t> </a:t>
            </a:r>
            <a:r>
              <a:rPr lang="sr-Cyrl-CS" sz="1800" dirty="0"/>
              <a:t>терапијско</a:t>
            </a:r>
            <a:r>
              <a:rPr lang="en-US" sz="1800" dirty="0"/>
              <a:t> </a:t>
            </a:r>
            <a:r>
              <a:rPr lang="sr-Cyrl-CS" sz="1800" dirty="0"/>
              <a:t>средство</a:t>
            </a:r>
            <a:r>
              <a:rPr lang="en-US" sz="1800" dirty="0"/>
              <a:t> </a:t>
            </a:r>
            <a:r>
              <a:rPr lang="sr-Cyrl-CS" sz="1800" dirty="0"/>
              <a:t>којим</a:t>
            </a:r>
            <a:r>
              <a:rPr lang="en-US" sz="1800" dirty="0"/>
              <a:t> </a:t>
            </a:r>
            <a:r>
              <a:rPr lang="sr-Cyrl-CS" sz="1800" dirty="0"/>
              <a:t>се</a:t>
            </a:r>
            <a:r>
              <a:rPr lang="en-US" sz="1800" dirty="0"/>
              <a:t> </a:t>
            </a:r>
            <a:r>
              <a:rPr lang="sr-Cyrl-CS" sz="1800" dirty="0"/>
              <a:t>надокнађују</a:t>
            </a:r>
            <a:r>
              <a:rPr lang="en-US" sz="1800" dirty="0"/>
              <a:t> </a:t>
            </a:r>
            <a:r>
              <a:rPr lang="sr-Cyrl-RS" sz="1800" dirty="0" smtClean="0"/>
              <a:t>један ли више </a:t>
            </a:r>
            <a:r>
              <a:rPr lang="sr-Cyrl-CS" sz="1800" dirty="0" smtClean="0"/>
              <a:t>изгубљених</a:t>
            </a:r>
            <a:r>
              <a:rPr lang="en-US" sz="1800" dirty="0" smtClean="0"/>
              <a:t> </a:t>
            </a:r>
            <a:r>
              <a:rPr lang="sr-Cyrl-CS" sz="1800" dirty="0" smtClean="0"/>
              <a:t>зуба</a:t>
            </a:r>
            <a:r>
              <a:rPr lang="en-US" sz="1800" dirty="0" smtClean="0"/>
              <a:t> </a:t>
            </a:r>
            <a:r>
              <a:rPr lang="sr-Cyrl-CS" sz="1800" dirty="0"/>
              <a:t>и</a:t>
            </a:r>
            <a:r>
              <a:rPr lang="en-US" sz="1800" dirty="0"/>
              <a:t> </a:t>
            </a:r>
            <a:r>
              <a:rPr lang="sr-Cyrl-CS" sz="1800" dirty="0"/>
              <a:t>ресорбовани</a:t>
            </a:r>
            <a:r>
              <a:rPr lang="en-US" sz="1800" dirty="0"/>
              <a:t> </a:t>
            </a:r>
            <a:r>
              <a:rPr lang="sr-Cyrl-CS" sz="1800" dirty="0"/>
              <a:t>део</a:t>
            </a:r>
            <a:r>
              <a:rPr lang="en-US" sz="1800" dirty="0"/>
              <a:t> </a:t>
            </a:r>
            <a:r>
              <a:rPr lang="sr-Cyrl-CS" sz="1800" dirty="0"/>
              <a:t>алвеоларног</a:t>
            </a:r>
            <a:r>
              <a:rPr lang="en-US" sz="1800" dirty="0"/>
              <a:t> </a:t>
            </a:r>
            <a:r>
              <a:rPr lang="sr-Cyrl-CS" sz="1800" dirty="0" smtClean="0"/>
              <a:t>гребена</a:t>
            </a:r>
            <a:r>
              <a:rPr lang="en-US" sz="1800" dirty="0" smtClean="0"/>
              <a:t>. </a:t>
            </a:r>
            <a:endParaRPr lang="en-US" sz="1800" dirty="0"/>
          </a:p>
        </p:txBody>
      </p:sp>
      <p:sp>
        <p:nvSpPr>
          <p:cNvPr id="39" name="Rectangle 5"/>
          <p:cNvSpPr txBox="1">
            <a:spLocks noChangeArrowheads="1"/>
          </p:cNvSpPr>
          <p:nvPr/>
        </p:nvSpPr>
        <p:spPr>
          <a:xfrm>
            <a:off x="2337287" y="2888712"/>
            <a:ext cx="6096000" cy="68580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0"/>
              </a:spcAft>
              <a:buFont typeface="Wingdings 2"/>
              <a:buNone/>
              <a:defRPr/>
            </a:pPr>
            <a:r>
              <a:rPr lang="sr-Cyrl-C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чиме се поново успостављају оклузални односи </a:t>
            </a:r>
            <a:r>
              <a:rPr lang="sr-Latn-C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нормална функција ОФС-а</a:t>
            </a:r>
            <a:endParaRPr lang="en-US" sz="1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" name="Right Arrow 39"/>
          <p:cNvSpPr/>
          <p:nvPr/>
        </p:nvSpPr>
        <p:spPr>
          <a:xfrm>
            <a:off x="817685" y="1230922"/>
            <a:ext cx="409269" cy="272124"/>
          </a:xfrm>
          <a:prstGeom prst="rightArrow">
            <a:avLst/>
          </a:prstGeom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TextBox 40"/>
          <p:cNvSpPr txBox="1"/>
          <p:nvPr/>
        </p:nvSpPr>
        <p:spPr>
          <a:xfrm>
            <a:off x="1963123" y="2214757"/>
            <a:ext cx="60051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CS">
                <a:latin typeface="Times New Roman" panose="02020603050405020304" pitchFamily="18" charset="0"/>
                <a:cs typeface="Times New Roman" panose="02020603050405020304" pitchFamily="18" charset="0"/>
              </a:rPr>
              <a:t>ослања се на преостала природне зубе и вилични тегмент</a:t>
            </a:r>
            <a:endParaRPr lang="en-GB" dirty="0"/>
          </a:p>
        </p:txBody>
      </p:sp>
      <p:sp>
        <p:nvSpPr>
          <p:cNvPr id="42" name="Right Arrow 41"/>
          <p:cNvSpPr/>
          <p:nvPr/>
        </p:nvSpPr>
        <p:spPr>
          <a:xfrm>
            <a:off x="1521096" y="2295162"/>
            <a:ext cx="409269" cy="272124"/>
          </a:xfrm>
          <a:prstGeom prst="rightArrow">
            <a:avLst/>
          </a:prstGeom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3" name="Right Arrow 42"/>
          <p:cNvSpPr/>
          <p:nvPr/>
        </p:nvSpPr>
        <p:spPr>
          <a:xfrm>
            <a:off x="1822965" y="2959488"/>
            <a:ext cx="409269" cy="272124"/>
          </a:xfrm>
          <a:prstGeom prst="rightArrow">
            <a:avLst/>
          </a:prstGeom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50213" y="4151697"/>
            <a:ext cx="4216854" cy="2398572"/>
          </a:xfrm>
          <a:prstGeom prst="rect">
            <a:avLst/>
          </a:prstGeom>
        </p:spPr>
      </p:pic>
      <p:sp>
        <p:nvSpPr>
          <p:cNvPr id="17" name="TextBox 8"/>
          <p:cNvSpPr txBox="1">
            <a:spLocks noChangeArrowheads="1"/>
          </p:cNvSpPr>
          <p:nvPr/>
        </p:nvSpPr>
        <p:spPr bwMode="auto">
          <a:xfrm>
            <a:off x="598121" y="4476160"/>
            <a:ext cx="3890352" cy="175432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  <a:extLst/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sr-Cyrl-CS" sz="1800" b="1" dirty="0"/>
              <a:t>Парцијална</a:t>
            </a:r>
            <a:r>
              <a:rPr lang="en-US" sz="1800" b="1" dirty="0"/>
              <a:t> </a:t>
            </a:r>
            <a:r>
              <a:rPr lang="sr-Cyrl-CS" sz="1800" b="1" dirty="0"/>
              <a:t>плочаста</a:t>
            </a:r>
            <a:r>
              <a:rPr lang="en-US" sz="1800" b="1" dirty="0"/>
              <a:t> </a:t>
            </a:r>
            <a:r>
              <a:rPr lang="sr-Cyrl-CS" sz="1800" b="1" dirty="0"/>
              <a:t>протеза</a:t>
            </a:r>
            <a:r>
              <a:rPr lang="en-US" sz="1800" b="1" dirty="0"/>
              <a:t> </a:t>
            </a:r>
            <a:r>
              <a:rPr lang="sr-Cyrl-CS" sz="1800" b="1" u="sng" dirty="0"/>
              <a:t>се</a:t>
            </a:r>
            <a:r>
              <a:rPr lang="en-US" sz="1800" b="1" u="sng" dirty="0"/>
              <a:t> </a:t>
            </a:r>
            <a:r>
              <a:rPr lang="sr-Cyrl-CS" sz="1800" b="1" u="sng" dirty="0"/>
              <a:t>израђује</a:t>
            </a:r>
            <a:r>
              <a:rPr lang="en-US" sz="1800" b="1" u="sng" dirty="0"/>
              <a:t> </a:t>
            </a:r>
            <a:r>
              <a:rPr lang="sr-Cyrl-CS" sz="1800" b="1" u="sng" dirty="0"/>
              <a:t>као</a:t>
            </a:r>
            <a:r>
              <a:rPr lang="en-US" sz="1800" b="1" u="sng" dirty="0"/>
              <a:t>:</a:t>
            </a:r>
          </a:p>
          <a:p>
            <a:pPr>
              <a:buFontTx/>
              <a:buChar char="-"/>
            </a:pPr>
            <a:r>
              <a:rPr lang="en-US" sz="1800" dirty="0"/>
              <a:t> </a:t>
            </a:r>
            <a:r>
              <a:rPr lang="sr-Cyrl-CS" sz="1800" dirty="0"/>
              <a:t>привремена</a:t>
            </a:r>
            <a:r>
              <a:rPr lang="en-US" sz="1800" dirty="0"/>
              <a:t>,</a:t>
            </a:r>
          </a:p>
          <a:p>
            <a:pPr>
              <a:buFontTx/>
              <a:buChar char="-"/>
            </a:pPr>
            <a:r>
              <a:rPr lang="en-US" sz="1800" dirty="0"/>
              <a:t> </a:t>
            </a:r>
            <a:r>
              <a:rPr lang="sr-Cyrl-CS" sz="1800" dirty="0"/>
              <a:t>условно</a:t>
            </a:r>
            <a:r>
              <a:rPr lang="en-US" sz="1800" dirty="0"/>
              <a:t> </a:t>
            </a:r>
            <a:r>
              <a:rPr lang="sr-Cyrl-CS" sz="1800" dirty="0"/>
              <a:t>трајна</a:t>
            </a:r>
            <a:r>
              <a:rPr lang="en-US" sz="1800" dirty="0"/>
              <a:t> </a:t>
            </a:r>
            <a:r>
              <a:rPr lang="sr-Cyrl-CS" sz="1800" dirty="0"/>
              <a:t>и</a:t>
            </a:r>
            <a:r>
              <a:rPr lang="en-US" sz="1800" dirty="0"/>
              <a:t> </a:t>
            </a:r>
          </a:p>
          <a:p>
            <a:pPr>
              <a:buFontTx/>
              <a:buChar char="-"/>
            </a:pPr>
            <a:r>
              <a:rPr lang="en-US" sz="1800" dirty="0"/>
              <a:t> </a:t>
            </a:r>
            <a:r>
              <a:rPr lang="sr-Cyrl-CS" sz="1800" dirty="0"/>
              <a:t>трајна</a:t>
            </a:r>
            <a:r>
              <a:rPr lang="en-US" sz="1800" dirty="0"/>
              <a:t> </a:t>
            </a:r>
            <a:r>
              <a:rPr lang="sr-Cyrl-CS" sz="1800" dirty="0"/>
              <a:t>парцијална</a:t>
            </a:r>
            <a:r>
              <a:rPr lang="en-US" sz="1800" dirty="0"/>
              <a:t> </a:t>
            </a:r>
            <a:r>
              <a:rPr lang="sr-Cyrl-CS" sz="1800" dirty="0"/>
              <a:t>протеза</a:t>
            </a:r>
            <a:r>
              <a:rPr lang="en-US" sz="1800" dirty="0"/>
              <a:t>.</a:t>
            </a:r>
          </a:p>
          <a:p>
            <a:pPr>
              <a:buFontTx/>
              <a:buChar char="-"/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7925262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9" grpId="0"/>
      <p:bldP spid="40" grpId="0" animBg="1"/>
      <p:bldP spid="41" grpId="0"/>
      <p:bldP spid="42" grpId="0" animBg="1"/>
      <p:bldP spid="43" grpId="0" animBg="1"/>
      <p:bldP spid="17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3"/>
          <p:cNvSpPr txBox="1">
            <a:spLocks noChangeArrowheads="1"/>
          </p:cNvSpPr>
          <p:nvPr/>
        </p:nvSpPr>
        <p:spPr bwMode="auto">
          <a:xfrm>
            <a:off x="821659" y="1212998"/>
            <a:ext cx="2768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sr-Cyrl-CS" sz="2800" dirty="0">
                <a:solidFill>
                  <a:srgbClr val="002060"/>
                </a:solidFill>
              </a:rPr>
              <a:t>Жичане</a:t>
            </a:r>
            <a:r>
              <a:rPr lang="en-US" sz="2800" dirty="0">
                <a:solidFill>
                  <a:srgbClr val="002060"/>
                </a:solidFill>
              </a:rPr>
              <a:t> </a:t>
            </a:r>
            <a:r>
              <a:rPr lang="sr-Cyrl-CS" sz="2800" dirty="0" smtClean="0">
                <a:solidFill>
                  <a:srgbClr val="002060"/>
                </a:solidFill>
              </a:rPr>
              <a:t>кукице</a:t>
            </a:r>
            <a:endParaRPr lang="en-US" sz="2800" dirty="0">
              <a:solidFill>
                <a:srgbClr val="002060"/>
              </a:solidFill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821658" y="1974745"/>
            <a:ext cx="4717495" cy="46166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rgbClr val="002060"/>
            </a:solidFill>
          </a:ln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sr-Cyrl-RS" dirty="0">
                <a:solidFill>
                  <a:srgbClr val="002060"/>
                </a:solidFill>
              </a:rPr>
              <a:t>К</a:t>
            </a:r>
            <a:r>
              <a:rPr lang="sr-Cyrl-CS" dirty="0" smtClean="0">
                <a:solidFill>
                  <a:srgbClr val="002060"/>
                </a:solidFill>
              </a:rPr>
              <a:t>укица са куглицом према Шоју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821659" y="75460"/>
            <a:ext cx="7552592" cy="954107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sr-Cyrl-CS" sz="2800" dirty="0"/>
              <a:t>Парцијална</a:t>
            </a:r>
            <a:r>
              <a:rPr lang="en-US" sz="2800" dirty="0"/>
              <a:t> </a:t>
            </a:r>
            <a:r>
              <a:rPr lang="sr-Cyrl-CS" sz="2800" dirty="0"/>
              <a:t>плочаста</a:t>
            </a:r>
            <a:r>
              <a:rPr lang="en-US" sz="2800" dirty="0"/>
              <a:t> </a:t>
            </a:r>
            <a:r>
              <a:rPr lang="sr-Cyrl-CS" sz="2800" dirty="0" smtClean="0"/>
              <a:t>протеза</a:t>
            </a:r>
          </a:p>
          <a:p>
            <a:pPr algn="ctr"/>
            <a:r>
              <a:rPr lang="sr-Cyrl-CS" sz="2800" dirty="0" smtClean="0"/>
              <a:t>-  Дентални део ППП -</a:t>
            </a:r>
            <a:endParaRPr lang="en-US" sz="2800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1015089" y="1029567"/>
            <a:ext cx="716573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15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489286" y="2745155"/>
            <a:ext cx="2271826" cy="258298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0" name="TextBox 9"/>
          <p:cNvSpPr txBox="1"/>
          <p:nvPr/>
        </p:nvSpPr>
        <p:spPr>
          <a:xfrm>
            <a:off x="635032" y="3068516"/>
            <a:ext cx="509074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sr-Cyrl-R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Израђује се од готовог жичаног профила са куглицом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-Cyrl-R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Поставља се између два суседна зуба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-Cyrl-R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 интердентални простор се смешта куглица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-Cyrl-R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Препоручљиво је да се поставе две кукице, једна до друге</a:t>
            </a:r>
            <a:endParaRPr lang="en-GB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2" name="Straight Arrow Connector 11"/>
          <p:cNvCxnSpPr/>
          <p:nvPr/>
        </p:nvCxnSpPr>
        <p:spPr>
          <a:xfrm>
            <a:off x="7139354" y="2345398"/>
            <a:ext cx="0" cy="539578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>
            <a:off x="7748955" y="2345398"/>
            <a:ext cx="0" cy="539578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V="1">
            <a:off x="6836020" y="4800600"/>
            <a:ext cx="606668" cy="374008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483546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49" name="Text Box 13"/>
          <p:cNvSpPr txBox="1">
            <a:spLocks noChangeArrowheads="1"/>
          </p:cNvSpPr>
          <p:nvPr/>
        </p:nvSpPr>
        <p:spPr bwMode="auto">
          <a:xfrm>
            <a:off x="310362" y="2550817"/>
            <a:ext cx="3279897" cy="954107"/>
          </a:xfrm>
          <a:prstGeom prst="rect">
            <a:avLst/>
          </a:prstGeom>
          <a:solidFill>
            <a:srgbClr val="CCFF66"/>
          </a:solidFill>
          <a:ln w="9525">
            <a:solidFill>
              <a:srgbClr val="6600CC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sr-Cyrl-CS" sz="20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Предности:</a:t>
            </a:r>
            <a:endParaRPr lang="sr-Cyrl-CS" sz="2000" b="1" dirty="0" smtClean="0"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Tx/>
              <a:buFont typeface="Wingdings" panose="05000000000000000000" pitchFamily="2" charset="2"/>
              <a:buChar char="Ø"/>
            </a:pPr>
            <a:r>
              <a:rPr lang="sr-Cyrl-C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линијски </a:t>
            </a:r>
            <a:r>
              <a:rPr lang="sr-Cyrl-C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контакт са зубом</a:t>
            </a:r>
            <a:r>
              <a:rPr lang="sl-SI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sr-Cyrl-RS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Tx/>
              <a:buFont typeface="Wingdings" panose="05000000000000000000" pitchFamily="2" charset="2"/>
              <a:buChar char="Ø"/>
            </a:pPr>
            <a:r>
              <a:rPr lang="sr-Cyrl-C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естетски допринос</a:t>
            </a:r>
            <a:r>
              <a:rPr lang="sl-SI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sr-Latn-CS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5550" name="Text Box 14"/>
          <p:cNvSpPr txBox="1">
            <a:spLocks noChangeArrowheads="1"/>
          </p:cNvSpPr>
          <p:nvPr/>
        </p:nvSpPr>
        <p:spPr bwMode="auto">
          <a:xfrm>
            <a:off x="2628901" y="4136674"/>
            <a:ext cx="5978769" cy="1938992"/>
          </a:xfrm>
          <a:prstGeom prst="rect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lin ang="2700000" scaled="1"/>
            <a:tileRect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sr-Cyrl-CS" sz="20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Недостаци</a:t>
            </a:r>
          </a:p>
          <a:p>
            <a:pPr>
              <a:buClr>
                <a:schemeClr val="folHlink"/>
              </a:buClr>
              <a:buFont typeface="Arial" panose="020B0604020202020204" pitchFamily="34" charset="0"/>
              <a:buChar char="•"/>
            </a:pPr>
            <a:r>
              <a:rPr lang="sr-Cyrl-C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недовољна </a:t>
            </a:r>
            <a:r>
              <a:rPr lang="sr-Cyrl-C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прилагођеност зубу</a:t>
            </a:r>
            <a:r>
              <a:rPr lang="sl-SI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sr-Cyrl-RS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>
                <a:schemeClr val="folHlink"/>
              </a:buClr>
              <a:buFont typeface="Arial" panose="020B0604020202020204" pitchFamily="34" charset="0"/>
              <a:buChar char="•"/>
            </a:pPr>
            <a:r>
              <a:rPr lang="sr-Cyrl-R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sr-Cyrl-C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недовољна крутост</a:t>
            </a:r>
            <a:r>
              <a:rPr lang="sl-SI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sr-Cyrl-RS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>
                <a:schemeClr val="folHlink"/>
              </a:buClr>
              <a:buFont typeface="Arial" panose="020B0604020202020204" pitchFamily="34" charset="0"/>
              <a:buChar char="•"/>
            </a:pPr>
            <a:r>
              <a:rPr lang="sr-Cyrl-R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sr-Cyrl-C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лака деформација</a:t>
            </a:r>
            <a:r>
              <a:rPr lang="sl-SI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sr-Cyrl-RS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>
                <a:schemeClr val="folHlink"/>
              </a:buClr>
              <a:buFont typeface="Arial" panose="020B0604020202020204" pitchFamily="34" charset="0"/>
              <a:buChar char="•"/>
            </a:pPr>
            <a:r>
              <a:rPr lang="sr-Cyrl-R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sr-Cyrl-C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неусклађеност </a:t>
            </a:r>
            <a:r>
              <a:rPr lang="sr-Cyrl-C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деловања </a:t>
            </a:r>
            <a:r>
              <a:rPr lang="sr-Cyrl-C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сила наспрамних кукица</a:t>
            </a:r>
            <a:r>
              <a:rPr lang="sl-SI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sr-Cyrl-RS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>
                <a:schemeClr val="folHlink"/>
              </a:buClr>
              <a:buFont typeface="Arial" panose="020B0604020202020204" pitchFamily="34" charset="0"/>
              <a:buChar char="•"/>
            </a:pPr>
            <a:r>
              <a:rPr lang="sr-Cyrl-R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sr-Cyrl-C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ломљење </a:t>
            </a:r>
            <a:r>
              <a:rPr lang="sr-Cyrl-C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наслона</a:t>
            </a:r>
            <a:endParaRPr lang="sr-Latn-CS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3"/>
          <p:cNvSpPr txBox="1">
            <a:spLocks noChangeArrowheads="1"/>
          </p:cNvSpPr>
          <p:nvPr/>
        </p:nvSpPr>
        <p:spPr bwMode="auto">
          <a:xfrm>
            <a:off x="821659" y="1212998"/>
            <a:ext cx="27686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sr-Cyrl-CS" sz="2800" dirty="0">
                <a:solidFill>
                  <a:srgbClr val="002060"/>
                </a:solidFill>
              </a:rPr>
              <a:t>Жичане</a:t>
            </a:r>
            <a:r>
              <a:rPr lang="en-US" sz="2800" dirty="0">
                <a:solidFill>
                  <a:srgbClr val="002060"/>
                </a:solidFill>
              </a:rPr>
              <a:t> </a:t>
            </a:r>
            <a:r>
              <a:rPr lang="sr-Cyrl-CS" sz="2800" dirty="0" smtClean="0">
                <a:solidFill>
                  <a:srgbClr val="002060"/>
                </a:solidFill>
              </a:rPr>
              <a:t>кукице</a:t>
            </a:r>
            <a:endParaRPr lang="en-US" sz="2800" dirty="0">
              <a:solidFill>
                <a:srgbClr val="002060"/>
              </a:solidFill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821659" y="75460"/>
            <a:ext cx="7552592" cy="954107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sr-Cyrl-CS" sz="2800" dirty="0"/>
              <a:t>Парцијална</a:t>
            </a:r>
            <a:r>
              <a:rPr lang="en-US" sz="2800" dirty="0"/>
              <a:t> </a:t>
            </a:r>
            <a:r>
              <a:rPr lang="sr-Cyrl-CS" sz="2800" dirty="0"/>
              <a:t>плочаста</a:t>
            </a:r>
            <a:r>
              <a:rPr lang="en-US" sz="2800" dirty="0"/>
              <a:t> </a:t>
            </a:r>
            <a:r>
              <a:rPr lang="sr-Cyrl-CS" sz="2800" dirty="0" smtClean="0"/>
              <a:t>протеза</a:t>
            </a:r>
          </a:p>
          <a:p>
            <a:pPr algn="ctr"/>
            <a:r>
              <a:rPr lang="sr-Cyrl-CS" sz="2800" dirty="0" smtClean="0"/>
              <a:t>-  Дентални део ППП -</a:t>
            </a:r>
            <a:endParaRPr lang="en-US" sz="2800" dirty="0"/>
          </a:p>
        </p:txBody>
      </p:sp>
      <p:cxnSp>
        <p:nvCxnSpPr>
          <p:cNvPr id="12" name="Straight Connector 11"/>
          <p:cNvCxnSpPr/>
          <p:nvPr/>
        </p:nvCxnSpPr>
        <p:spPr>
          <a:xfrm>
            <a:off x="1015089" y="1029567"/>
            <a:ext cx="716573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4" descr="Smooth Positive Negative Signs Green Red Stock Vector (Royalty Free)  1640154940 | Shutterstock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759" b="4972"/>
          <a:stretch/>
        </p:blipFill>
        <p:spPr bwMode="auto">
          <a:xfrm>
            <a:off x="3021188" y="1719599"/>
            <a:ext cx="689166" cy="664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4" descr="Smooth Positive Negative Signs Green Red Stock Vector (Royalty Free)  1640154940 | Shutterstock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02" b="5215"/>
          <a:stretch/>
        </p:blipFill>
        <p:spPr bwMode="auto">
          <a:xfrm>
            <a:off x="7901025" y="3209192"/>
            <a:ext cx="706645" cy="7036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193847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55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55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50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04368" y="3243826"/>
            <a:ext cx="411375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Latn-RS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Co-Cr-</a:t>
            </a:r>
            <a:r>
              <a:rPr lang="sr-Cyrl-RS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 и </a:t>
            </a:r>
            <a:r>
              <a:rPr lang="sr-Latn-RS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Co-Cr-Ni</a:t>
            </a:r>
            <a:r>
              <a:rPr lang="sr-Cyrl-RS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легура</a:t>
            </a:r>
            <a:endParaRPr lang="sr-Cyrl-RS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Личе на челичне жице, али поседују знатно повећану радну зону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Препоручени пречник за кукице износи 0,9 мм</a:t>
            </a:r>
            <a:endParaRPr lang="sr-Cyrl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3"/>
          <p:cNvSpPr txBox="1">
            <a:spLocks noChangeArrowheads="1"/>
          </p:cNvSpPr>
          <p:nvPr/>
        </p:nvSpPr>
        <p:spPr bwMode="auto">
          <a:xfrm>
            <a:off x="201083" y="965230"/>
            <a:ext cx="567585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sr-Cyrl-CS" dirty="0">
                <a:solidFill>
                  <a:srgbClr val="002060"/>
                </a:solidFill>
              </a:rPr>
              <a:t>Жичане</a:t>
            </a:r>
            <a:r>
              <a:rPr lang="en-US" dirty="0">
                <a:solidFill>
                  <a:srgbClr val="002060"/>
                </a:solidFill>
              </a:rPr>
              <a:t> </a:t>
            </a:r>
            <a:r>
              <a:rPr lang="sr-Cyrl-CS" dirty="0" smtClean="0">
                <a:solidFill>
                  <a:srgbClr val="002060"/>
                </a:solidFill>
              </a:rPr>
              <a:t>кукице –матер</a:t>
            </a:r>
            <a:r>
              <a:rPr lang="sr-Cyrl-RS" dirty="0">
                <a:solidFill>
                  <a:srgbClr val="002060"/>
                </a:solidFill>
              </a:rPr>
              <a:t>и</a:t>
            </a:r>
            <a:r>
              <a:rPr lang="sr-Cyrl-CS" dirty="0" smtClean="0">
                <a:solidFill>
                  <a:srgbClr val="002060"/>
                </a:solidFill>
              </a:rPr>
              <a:t>јал</a:t>
            </a:r>
            <a:endParaRPr lang="en-US" dirty="0">
              <a:solidFill>
                <a:srgbClr val="002060"/>
              </a:solidFill>
            </a:endParaRPr>
          </a:p>
        </p:txBody>
      </p:sp>
      <p:sp>
        <p:nvSpPr>
          <p:cNvPr id="11" name="Rectangle 4"/>
          <p:cNvSpPr>
            <a:spLocks noChangeArrowheads="1"/>
          </p:cNvSpPr>
          <p:nvPr/>
        </p:nvSpPr>
        <p:spPr bwMode="auto">
          <a:xfrm>
            <a:off x="821659" y="75460"/>
            <a:ext cx="7552592" cy="954107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sr-Cyrl-CS" sz="2800" dirty="0"/>
              <a:t>Парцијална</a:t>
            </a:r>
            <a:r>
              <a:rPr lang="en-US" sz="2800" dirty="0"/>
              <a:t> </a:t>
            </a:r>
            <a:r>
              <a:rPr lang="sr-Cyrl-CS" sz="2800" dirty="0"/>
              <a:t>плочаста</a:t>
            </a:r>
            <a:r>
              <a:rPr lang="en-US" sz="2800" dirty="0"/>
              <a:t> </a:t>
            </a:r>
            <a:r>
              <a:rPr lang="sr-Cyrl-CS" sz="2800" dirty="0" smtClean="0"/>
              <a:t>протеза</a:t>
            </a:r>
          </a:p>
          <a:p>
            <a:pPr algn="ctr"/>
            <a:r>
              <a:rPr lang="sr-Cyrl-CS" sz="2800" dirty="0" smtClean="0"/>
              <a:t>-  Дентални део ППП -</a:t>
            </a:r>
            <a:endParaRPr lang="en-US" sz="2800" dirty="0"/>
          </a:p>
        </p:txBody>
      </p:sp>
      <p:cxnSp>
        <p:nvCxnSpPr>
          <p:cNvPr id="12" name="Straight Connector 11"/>
          <p:cNvCxnSpPr/>
          <p:nvPr/>
        </p:nvCxnSpPr>
        <p:spPr>
          <a:xfrm>
            <a:off x="1015089" y="1029567"/>
            <a:ext cx="716573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0415" y="2827903"/>
            <a:ext cx="4120661" cy="2184593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cxnSp>
        <p:nvCxnSpPr>
          <p:cNvPr id="7" name="Straight Arrow Connector 6"/>
          <p:cNvCxnSpPr/>
          <p:nvPr/>
        </p:nvCxnSpPr>
        <p:spPr>
          <a:xfrm>
            <a:off x="6359768" y="3991708"/>
            <a:ext cx="1" cy="462129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 flipV="1">
            <a:off x="6353908" y="4521002"/>
            <a:ext cx="5860" cy="424329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/>
          <p:cNvSpPr/>
          <p:nvPr/>
        </p:nvSpPr>
        <p:spPr>
          <a:xfrm>
            <a:off x="5089306" y="4489700"/>
            <a:ext cx="912429" cy="400110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none">
            <a:spAutoFit/>
          </a:bodyPr>
          <a:lstStyle/>
          <a:p>
            <a:r>
              <a:rPr lang="sr-Cyrl-RS" sz="20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0,9 мм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4368" y="1309255"/>
            <a:ext cx="8796377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16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Челичне жице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-Cyrl-R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Еластичност и жилавост обезбеђена је присуством 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Fe, Ni </a:t>
            </a:r>
            <a:r>
              <a:rPr lang="sr-Cyrl-R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sr-Latn-R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C, a</a:t>
            </a:r>
            <a:r>
              <a:rPr lang="sr-Cyrl-R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електрохемијска постојаност присуством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Cr.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-Cyrl-R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Веома су круте и </a:t>
            </a:r>
            <a:r>
              <a:rPr lang="sr-Cyrl-RS" sz="1600" i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мањим активацијама долази до сталне деформације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-Cyrl-R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Дебеле и кратке кукице могу развити превелике силе у придржавању ППП, што је </a:t>
            </a:r>
            <a:r>
              <a:rPr lang="sr-Cyrl-RS" sz="1600" i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билошки неприхватљиво</a:t>
            </a:r>
            <a:r>
              <a:rPr lang="sr-Cyrl-R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sr-Cyrl-R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Препоручени пречник за кукице износи 0,9-1,0 мм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04368" y="5012496"/>
            <a:ext cx="432869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Златне жице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Одликује их мали модул еластичности и висока граница пропорционалности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-Cyrl-R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Матерјал избора за кукице за ППП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Препоручени пречник 1,0-1,1 мм</a:t>
            </a:r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Oval 16"/>
          <p:cNvSpPr/>
          <p:nvPr/>
        </p:nvSpPr>
        <p:spPr>
          <a:xfrm rot="2339182">
            <a:off x="3699488" y="3273422"/>
            <a:ext cx="2061855" cy="546882"/>
          </a:xfrm>
          <a:prstGeom prst="ellipse">
            <a:avLst/>
          </a:prstGeom>
          <a:solidFill>
            <a:schemeClr val="bg1"/>
          </a:solidFill>
          <a:ln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Cyrl-RS" sz="1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Најчешћи избор</a:t>
            </a:r>
            <a:endParaRPr lang="en-GB" sz="1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3"/>
          <a:srcRect l="2036" r="3022" b="23640"/>
          <a:stretch/>
        </p:blipFill>
        <p:spPr>
          <a:xfrm>
            <a:off x="5407268" y="5199387"/>
            <a:ext cx="2593732" cy="150035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</p:spTree>
    <p:extLst>
      <p:ext uri="{BB962C8B-B14F-4D97-AF65-F5344CB8AC3E}">
        <p14:creationId xmlns:p14="http://schemas.microsoft.com/office/powerpoint/2010/main" val="2630789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8391"/>
    </mc:Choice>
    <mc:Fallback xmlns="">
      <p:transition spd="slow" advTm="1839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4" grpId="0"/>
      <p:bldP spid="15" grpId="0"/>
      <p:bldP spid="1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TextBox 3"/>
          <p:cNvSpPr txBox="1">
            <a:spLocks noChangeArrowheads="1"/>
          </p:cNvSpPr>
          <p:nvPr/>
        </p:nvSpPr>
        <p:spPr bwMode="auto">
          <a:xfrm>
            <a:off x="665407" y="1442210"/>
            <a:ext cx="32261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sr-Cyrl-CS" sz="2800" dirty="0" smtClean="0">
                <a:solidFill>
                  <a:srgbClr val="002060"/>
                </a:solidFill>
              </a:rPr>
              <a:t>Безметалне</a:t>
            </a:r>
            <a:r>
              <a:rPr lang="en-US" sz="2800" dirty="0" smtClean="0">
                <a:solidFill>
                  <a:srgbClr val="002060"/>
                </a:solidFill>
              </a:rPr>
              <a:t> </a:t>
            </a:r>
            <a:r>
              <a:rPr lang="sr-Cyrl-CS" sz="2800" dirty="0" smtClean="0">
                <a:solidFill>
                  <a:srgbClr val="002060"/>
                </a:solidFill>
              </a:rPr>
              <a:t>кукице</a:t>
            </a:r>
            <a:endParaRPr lang="en-US" sz="2800" dirty="0">
              <a:solidFill>
                <a:srgbClr val="002060"/>
              </a:solidFill>
            </a:endParaRPr>
          </a:p>
        </p:txBody>
      </p:sp>
      <p:sp>
        <p:nvSpPr>
          <p:cNvPr id="34819" name="TextBox 4"/>
          <p:cNvSpPr txBox="1">
            <a:spLocks noChangeArrowheads="1"/>
          </p:cNvSpPr>
          <p:nvPr/>
        </p:nvSpPr>
        <p:spPr bwMode="auto">
          <a:xfrm>
            <a:off x="665407" y="2147239"/>
            <a:ext cx="3565803" cy="46166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r"/>
            <a:r>
              <a:rPr lang="sr-Cyrl-CS" dirty="0" smtClean="0"/>
              <a:t>Гингивална</a:t>
            </a:r>
            <a:r>
              <a:rPr lang="en-US" dirty="0" smtClean="0"/>
              <a:t> </a:t>
            </a:r>
            <a:r>
              <a:rPr lang="sr-Cyrl-CS" dirty="0"/>
              <a:t>кукица</a:t>
            </a:r>
            <a:r>
              <a:rPr lang="en-US" dirty="0"/>
              <a:t> </a:t>
            </a:r>
            <a:r>
              <a:rPr lang="en-US" sz="1800" dirty="0"/>
              <a:t>(</a:t>
            </a:r>
            <a:r>
              <a:rPr lang="sr-Cyrl-CS" sz="1800" dirty="0"/>
              <a:t>пелота</a:t>
            </a:r>
            <a:r>
              <a:rPr lang="en-US" sz="1800" dirty="0"/>
              <a:t>)</a:t>
            </a:r>
          </a:p>
        </p:txBody>
      </p:sp>
      <p:pic>
        <p:nvPicPr>
          <p:cNvPr id="34820" name="Picture 2" descr="D:\Documents\PP sredjena poglavlja\II poglavlje\crtezi\2-031.ep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26920" y="2147239"/>
            <a:ext cx="4317080" cy="2811463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821659" y="75460"/>
            <a:ext cx="7552592" cy="954107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sr-Cyrl-CS" sz="2800" dirty="0"/>
              <a:t>Парцијална</a:t>
            </a:r>
            <a:r>
              <a:rPr lang="en-US" sz="2800" dirty="0"/>
              <a:t> </a:t>
            </a:r>
            <a:r>
              <a:rPr lang="sr-Cyrl-CS" sz="2800" dirty="0"/>
              <a:t>плочаста</a:t>
            </a:r>
            <a:r>
              <a:rPr lang="en-US" sz="2800" dirty="0"/>
              <a:t> </a:t>
            </a:r>
            <a:r>
              <a:rPr lang="sr-Cyrl-CS" sz="2800" dirty="0" smtClean="0"/>
              <a:t>протеза</a:t>
            </a:r>
          </a:p>
          <a:p>
            <a:pPr algn="ctr"/>
            <a:r>
              <a:rPr lang="sr-Cyrl-CS" sz="2800" dirty="0" smtClean="0"/>
              <a:t>-  Дентални део ППП -</a:t>
            </a:r>
            <a:endParaRPr lang="en-US" sz="2800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015089" y="1029567"/>
            <a:ext cx="716573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313715" y="3083101"/>
            <a:ext cx="419673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Представља комбинацију жичане и акрилатне кукице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Користи се када су преостали предњи зубивидљиви, па се из естетских разлога не може користити нека од наведених жичаних кукица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Често изазивају декубитусе уз хипертрофију слузокоже</a:t>
            </a:r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98477" y="5117122"/>
            <a:ext cx="3376246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Преузето из уџбеника „Стоматолошка протетика-парцијалне протезе“, Драгослав Стаменковић</a:t>
            </a:r>
            <a:endParaRPr lang="en-GB" sz="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209365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3172"/>
    </mc:Choice>
    <mc:Fallback xmlns="">
      <p:transition spd="slow" advTm="113172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TextBox 3"/>
          <p:cNvSpPr txBox="1">
            <a:spLocks noChangeArrowheads="1"/>
          </p:cNvSpPr>
          <p:nvPr/>
        </p:nvSpPr>
        <p:spPr bwMode="auto">
          <a:xfrm>
            <a:off x="637316" y="2178017"/>
            <a:ext cx="3254191" cy="46166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sr-Cyrl-CS" dirty="0" smtClean="0"/>
              <a:t>Валпласт</a:t>
            </a:r>
            <a:r>
              <a:rPr lang="en-US" dirty="0" smtClean="0"/>
              <a:t> </a:t>
            </a:r>
            <a:r>
              <a:rPr lang="en-US" dirty="0"/>
              <a:t>(</a:t>
            </a:r>
            <a:r>
              <a:rPr lang="sr-Cyrl-CS" dirty="0"/>
              <a:t>поливинил</a:t>
            </a:r>
            <a:r>
              <a:rPr lang="en-US" dirty="0"/>
              <a:t>)</a:t>
            </a:r>
          </a:p>
        </p:txBody>
      </p:sp>
      <p:sp>
        <p:nvSpPr>
          <p:cNvPr id="35845" name="AutoShape 4" descr="Image result for aesthetic clasps for dentures"/>
          <p:cNvSpPr>
            <a:spLocks noChangeAspect="1" noChangeArrowheads="1"/>
          </p:cNvSpPr>
          <p:nvPr/>
        </p:nvSpPr>
        <p:spPr bwMode="auto">
          <a:xfrm>
            <a:off x="168275" y="-1825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/>
          </a:p>
        </p:txBody>
      </p:sp>
      <p:sp>
        <p:nvSpPr>
          <p:cNvPr id="35846" name="AutoShape 6" descr="Image result for aesthetic clasps for dentures"/>
          <p:cNvSpPr>
            <a:spLocks noChangeAspect="1" noChangeArrowheads="1"/>
          </p:cNvSpPr>
          <p:nvPr/>
        </p:nvSpPr>
        <p:spPr bwMode="auto">
          <a:xfrm>
            <a:off x="168275" y="-1825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/>
          </a:p>
        </p:txBody>
      </p:sp>
      <p:sp>
        <p:nvSpPr>
          <p:cNvPr id="11" name="TextBox 3"/>
          <p:cNvSpPr txBox="1">
            <a:spLocks noChangeArrowheads="1"/>
          </p:cNvSpPr>
          <p:nvPr/>
        </p:nvSpPr>
        <p:spPr bwMode="auto">
          <a:xfrm>
            <a:off x="665407" y="1442210"/>
            <a:ext cx="322610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sr-Cyrl-CS" sz="2800" dirty="0" smtClean="0">
                <a:solidFill>
                  <a:srgbClr val="002060"/>
                </a:solidFill>
              </a:rPr>
              <a:t>Безметалне</a:t>
            </a:r>
            <a:r>
              <a:rPr lang="en-US" sz="2800" dirty="0" smtClean="0">
                <a:solidFill>
                  <a:srgbClr val="002060"/>
                </a:solidFill>
              </a:rPr>
              <a:t> </a:t>
            </a:r>
            <a:r>
              <a:rPr lang="sr-Cyrl-CS" sz="2800" dirty="0" smtClean="0">
                <a:solidFill>
                  <a:srgbClr val="002060"/>
                </a:solidFill>
              </a:rPr>
              <a:t>кукице</a:t>
            </a:r>
            <a:endParaRPr lang="en-US" sz="2800" dirty="0">
              <a:solidFill>
                <a:srgbClr val="002060"/>
              </a:solidFill>
            </a:endParaRP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821659" y="75460"/>
            <a:ext cx="7552592" cy="954107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sr-Cyrl-CS" sz="2800" dirty="0"/>
              <a:t>Парцијална</a:t>
            </a:r>
            <a:r>
              <a:rPr lang="en-US" sz="2800" dirty="0"/>
              <a:t> </a:t>
            </a:r>
            <a:r>
              <a:rPr lang="sr-Cyrl-CS" sz="2800" dirty="0"/>
              <a:t>плочаста</a:t>
            </a:r>
            <a:r>
              <a:rPr lang="en-US" sz="2800" dirty="0"/>
              <a:t> </a:t>
            </a:r>
            <a:r>
              <a:rPr lang="sr-Cyrl-CS" sz="2800" dirty="0" smtClean="0"/>
              <a:t>протеза</a:t>
            </a:r>
          </a:p>
          <a:p>
            <a:pPr algn="ctr"/>
            <a:r>
              <a:rPr lang="sr-Cyrl-CS" sz="2800" dirty="0" smtClean="0"/>
              <a:t>-  Дентални део ППП -</a:t>
            </a:r>
            <a:endParaRPr lang="en-US" sz="2800" dirty="0"/>
          </a:p>
        </p:txBody>
      </p:sp>
      <p:cxnSp>
        <p:nvCxnSpPr>
          <p:cNvPr id="13" name="Straight Connector 12"/>
          <p:cNvCxnSpPr/>
          <p:nvPr/>
        </p:nvCxnSpPr>
        <p:spPr>
          <a:xfrm>
            <a:off x="1015089" y="1029567"/>
            <a:ext cx="716573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35415" y="3423504"/>
            <a:ext cx="4038600" cy="322897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65407" y="2852269"/>
            <a:ext cx="2990528" cy="2646485"/>
          </a:xfrm>
          <a:prstGeom prst="rect">
            <a:avLst/>
          </a:prstGeom>
        </p:spPr>
      </p:pic>
      <p:sp>
        <p:nvSpPr>
          <p:cNvPr id="8" name="Right Arrow 7"/>
          <p:cNvSpPr/>
          <p:nvPr/>
        </p:nvSpPr>
        <p:spPr>
          <a:xfrm rot="16200000">
            <a:off x="1446270" y="5137022"/>
            <a:ext cx="794451" cy="354186"/>
          </a:xfrm>
          <a:prstGeom prst="rightArrow">
            <a:avLst/>
          </a:prstGeom>
          <a:solidFill>
            <a:srgbClr val="FF00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Right Arrow 19"/>
          <p:cNvSpPr/>
          <p:nvPr/>
        </p:nvSpPr>
        <p:spPr>
          <a:xfrm rot="16200000">
            <a:off x="6557490" y="5321661"/>
            <a:ext cx="794451" cy="354186"/>
          </a:xfrm>
          <a:prstGeom prst="rightArrow">
            <a:avLst/>
          </a:prstGeom>
          <a:solidFill>
            <a:srgbClr val="FF00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26817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5286"/>
    </mc:Choice>
    <mc:Fallback xmlns="">
      <p:transition spd="slow" advTm="1528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2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extBox 3"/>
          <p:cNvSpPr txBox="1">
            <a:spLocks noChangeArrowheads="1"/>
          </p:cNvSpPr>
          <p:nvPr/>
        </p:nvSpPr>
        <p:spPr bwMode="auto">
          <a:xfrm>
            <a:off x="307729" y="1259295"/>
            <a:ext cx="8836271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sr-Cyrl-CS" sz="2000" b="1" u="sng" dirty="0"/>
              <a:t>Планирање</a:t>
            </a:r>
            <a:r>
              <a:rPr lang="en-US" sz="2000" b="1" u="sng" dirty="0"/>
              <a:t> </a:t>
            </a:r>
            <a:r>
              <a:rPr lang="sr-Cyrl-CS" sz="2000" b="1" u="sng" dirty="0"/>
              <a:t>ППП</a:t>
            </a:r>
            <a:r>
              <a:rPr lang="en-US" sz="2000" b="1" u="sng" dirty="0"/>
              <a:t> </a:t>
            </a:r>
            <a:r>
              <a:rPr lang="en-US" sz="2000" u="sng" dirty="0"/>
              <a:t> </a:t>
            </a:r>
            <a:r>
              <a:rPr lang="sr-Cyrl-CS" sz="2000" u="sng" dirty="0"/>
              <a:t>обухвата</a:t>
            </a:r>
            <a:r>
              <a:rPr lang="en-US" sz="2000" u="sng" dirty="0"/>
              <a:t>:</a:t>
            </a:r>
          </a:p>
          <a:p>
            <a:endParaRPr lang="en-US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sr-Cyrl-CS" sz="2000" dirty="0" smtClean="0"/>
              <a:t>п</a:t>
            </a:r>
            <a:r>
              <a:rPr lang="sr-Cyrl-RS" sz="2000" dirty="0" smtClean="0"/>
              <a:t>ланирање</a:t>
            </a:r>
            <a:r>
              <a:rPr lang="en-US" sz="2000" dirty="0" smtClean="0"/>
              <a:t> </a:t>
            </a:r>
            <a:r>
              <a:rPr lang="sr-Cyrl-CS" sz="2000" b="1" u="sng" dirty="0"/>
              <a:t>гингивалног</a:t>
            </a:r>
            <a:r>
              <a:rPr lang="en-US" sz="2000" b="1" u="sng" dirty="0"/>
              <a:t> </a:t>
            </a:r>
            <a:r>
              <a:rPr lang="sr-Cyrl-CS" sz="2000" b="1" u="sng" dirty="0"/>
              <a:t>дела</a:t>
            </a:r>
            <a:r>
              <a:rPr lang="en-US" sz="2000" b="1" u="sng" dirty="0"/>
              <a:t> </a:t>
            </a:r>
            <a:endParaRPr lang="sr-Cyrl-RS" sz="2000" b="1" u="sng" dirty="0" smtClean="0"/>
          </a:p>
          <a:p>
            <a:r>
              <a:rPr lang="sr-Cyrl-RS" sz="2000" dirty="0"/>
              <a:t> </a:t>
            </a:r>
            <a:r>
              <a:rPr lang="sr-Cyrl-RS" sz="2000" dirty="0" smtClean="0"/>
              <a:t>    </a:t>
            </a:r>
            <a:r>
              <a:rPr lang="en-US" sz="2000" dirty="0" smtClean="0"/>
              <a:t>(</a:t>
            </a:r>
            <a:r>
              <a:rPr lang="sr-Cyrl-CS" sz="2000" dirty="0"/>
              <a:t>екстензија</a:t>
            </a:r>
            <a:r>
              <a:rPr lang="en-US" sz="2000" dirty="0"/>
              <a:t> – </a:t>
            </a:r>
            <a:r>
              <a:rPr lang="sr-Cyrl-CS" sz="2000" dirty="0"/>
              <a:t>границе</a:t>
            </a:r>
            <a:r>
              <a:rPr lang="en-US" sz="2000" dirty="0"/>
              <a:t> </a:t>
            </a:r>
            <a:r>
              <a:rPr lang="sr-Cyrl-CS" sz="2000" dirty="0" smtClean="0"/>
              <a:t>протезне</a:t>
            </a:r>
            <a:r>
              <a:rPr lang="sr-Cyrl-RS" sz="2000" dirty="0"/>
              <a:t> </a:t>
            </a:r>
            <a:r>
              <a:rPr lang="sr-Cyrl-CS" sz="2000" dirty="0" smtClean="0"/>
              <a:t>плоче</a:t>
            </a:r>
            <a:r>
              <a:rPr lang="en-US" sz="2000" dirty="0" smtClean="0"/>
              <a:t> </a:t>
            </a:r>
            <a:r>
              <a:rPr lang="sr-Cyrl-RS" sz="2000" dirty="0" smtClean="0"/>
              <a:t>   </a:t>
            </a:r>
            <a:r>
              <a:rPr lang="sr-Cyrl-CS" sz="2000" dirty="0" smtClean="0"/>
              <a:t>и</a:t>
            </a:r>
            <a:r>
              <a:rPr lang="en-US" sz="2000" dirty="0" smtClean="0"/>
              <a:t> </a:t>
            </a:r>
            <a:r>
              <a:rPr lang="sr-Cyrl-CS" sz="2000" dirty="0" smtClean="0"/>
              <a:t>протезнх</a:t>
            </a:r>
            <a:r>
              <a:rPr lang="en-US" sz="2000" dirty="0" smtClean="0"/>
              <a:t> </a:t>
            </a:r>
            <a:r>
              <a:rPr lang="sr-Cyrl-CS" sz="2000" dirty="0"/>
              <a:t>седала</a:t>
            </a:r>
            <a:r>
              <a:rPr lang="en-US" sz="2000" dirty="0" smtClean="0"/>
              <a:t>)</a:t>
            </a:r>
            <a:endParaRPr lang="sr-Cyrl-RS" sz="2000" dirty="0" smtClean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sr-Cyrl-CS" sz="2000" dirty="0" smtClean="0"/>
              <a:t>п</a:t>
            </a:r>
            <a:r>
              <a:rPr lang="sr-Cyrl-RS" sz="2000" dirty="0" smtClean="0"/>
              <a:t>ланирање</a:t>
            </a:r>
            <a:r>
              <a:rPr lang="en-US" sz="2000" dirty="0" smtClean="0"/>
              <a:t> </a:t>
            </a:r>
            <a:r>
              <a:rPr lang="sr-Cyrl-CS" sz="2000" b="1" u="sng" dirty="0"/>
              <a:t>денталног</a:t>
            </a:r>
            <a:r>
              <a:rPr lang="en-US" sz="2000" b="1" u="sng" dirty="0"/>
              <a:t> </a:t>
            </a:r>
            <a:r>
              <a:rPr lang="sr-Cyrl-CS" sz="2000" b="1" u="sng" dirty="0"/>
              <a:t>дела</a:t>
            </a:r>
            <a:r>
              <a:rPr lang="en-US" sz="2000" b="1" u="sng" dirty="0"/>
              <a:t> </a:t>
            </a:r>
            <a:endParaRPr lang="sr-Cyrl-RS" sz="2000" b="1" u="sng" dirty="0" smtClean="0"/>
          </a:p>
          <a:p>
            <a:r>
              <a:rPr lang="sr-Cyrl-RS" sz="2000" dirty="0" smtClean="0"/>
              <a:t>     </a:t>
            </a:r>
            <a:r>
              <a:rPr lang="en-US" sz="2000" dirty="0" smtClean="0"/>
              <a:t>(</a:t>
            </a:r>
            <a:r>
              <a:rPr lang="sr-Cyrl-CS" sz="2000" dirty="0"/>
              <a:t>избор</a:t>
            </a:r>
            <a:r>
              <a:rPr lang="en-US" sz="2000" dirty="0"/>
              <a:t> </a:t>
            </a:r>
            <a:r>
              <a:rPr lang="sr-Cyrl-CS" sz="2000" dirty="0"/>
              <a:t>ретенционих</a:t>
            </a:r>
            <a:r>
              <a:rPr lang="en-US" sz="2000" dirty="0"/>
              <a:t> </a:t>
            </a:r>
            <a:r>
              <a:rPr lang="sr-Cyrl-CS" sz="2000" dirty="0"/>
              <a:t>зуба</a:t>
            </a:r>
            <a:r>
              <a:rPr lang="en-US" sz="2000" dirty="0"/>
              <a:t>, </a:t>
            </a:r>
            <a:r>
              <a:rPr lang="sr-Cyrl-CS" sz="2000" dirty="0" smtClean="0"/>
              <a:t>врсте</a:t>
            </a:r>
            <a:r>
              <a:rPr lang="sr-Cyrl-RS" sz="2000" dirty="0"/>
              <a:t> </a:t>
            </a:r>
            <a:r>
              <a:rPr lang="sr-Cyrl-CS" sz="2000" dirty="0" smtClean="0"/>
              <a:t>ретенционих</a:t>
            </a:r>
            <a:r>
              <a:rPr lang="en-US" sz="2000" dirty="0" smtClean="0"/>
              <a:t> </a:t>
            </a:r>
            <a:r>
              <a:rPr lang="sr-Cyrl-CS" sz="2000" dirty="0"/>
              <a:t>и</a:t>
            </a:r>
            <a:r>
              <a:rPr lang="en-US" sz="2000" dirty="0"/>
              <a:t> </a:t>
            </a:r>
            <a:r>
              <a:rPr lang="sr-Cyrl-CS" sz="2000" dirty="0"/>
              <a:t>стабилизационих</a:t>
            </a:r>
            <a:r>
              <a:rPr lang="en-US" sz="2000" dirty="0"/>
              <a:t> </a:t>
            </a:r>
            <a:r>
              <a:rPr lang="sr-Cyrl-CS" sz="2000" dirty="0"/>
              <a:t>елемената</a:t>
            </a:r>
            <a:r>
              <a:rPr lang="en-US" sz="2000" dirty="0"/>
              <a:t>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sr-Cyrl-CS" sz="2000" dirty="0" smtClean="0"/>
              <a:t>п</a:t>
            </a:r>
            <a:r>
              <a:rPr lang="sr-Cyrl-RS" sz="2000" dirty="0"/>
              <a:t>ланирање</a:t>
            </a:r>
            <a:r>
              <a:rPr lang="en-US" sz="2000" dirty="0" smtClean="0"/>
              <a:t> </a:t>
            </a:r>
            <a:r>
              <a:rPr lang="sr-Cyrl-CS" sz="2000" b="1" u="sng" dirty="0"/>
              <a:t>гингиво</a:t>
            </a:r>
            <a:r>
              <a:rPr lang="en-US" sz="2000" b="1" u="sng" dirty="0"/>
              <a:t>-</a:t>
            </a:r>
            <a:r>
              <a:rPr lang="sr-Cyrl-CS" sz="2000" b="1" u="sng" dirty="0"/>
              <a:t>денталног</a:t>
            </a:r>
            <a:r>
              <a:rPr lang="en-US" sz="2000" b="1" u="sng" dirty="0"/>
              <a:t> </a:t>
            </a:r>
            <a:r>
              <a:rPr lang="sr-Cyrl-CS" sz="2000" b="1" u="sng" dirty="0"/>
              <a:t>руба</a:t>
            </a:r>
            <a:endParaRPr lang="en-US" sz="2000" b="1" u="sng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sr-Cyrl-CS" sz="2000" dirty="0" smtClean="0"/>
              <a:t>п</a:t>
            </a:r>
            <a:r>
              <a:rPr lang="sr-Cyrl-RS" sz="2000" dirty="0"/>
              <a:t>ланирање</a:t>
            </a:r>
            <a:r>
              <a:rPr lang="en-US" sz="2000" dirty="0" smtClean="0"/>
              <a:t> </a:t>
            </a:r>
            <a:r>
              <a:rPr lang="sr-Cyrl-CS" sz="2000" b="1" u="sng" dirty="0"/>
              <a:t>вођења</a:t>
            </a:r>
            <a:r>
              <a:rPr lang="en-US" sz="2000" b="1" u="sng" dirty="0"/>
              <a:t> </a:t>
            </a:r>
            <a:r>
              <a:rPr lang="sr-Cyrl-CS" sz="2000" b="1" u="sng" dirty="0"/>
              <a:t>протезе</a:t>
            </a:r>
            <a:endParaRPr lang="en-US" sz="2000" b="1" u="sng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1090247" y="1124676"/>
            <a:ext cx="716573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914400" y="148159"/>
            <a:ext cx="7552592" cy="954107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sr-Cyrl-CS" sz="2800" dirty="0"/>
              <a:t>Парцијална</a:t>
            </a:r>
            <a:r>
              <a:rPr lang="en-US" sz="2800" dirty="0"/>
              <a:t> </a:t>
            </a:r>
            <a:r>
              <a:rPr lang="sr-Cyrl-CS" sz="2800" dirty="0"/>
              <a:t>плочаста</a:t>
            </a:r>
            <a:r>
              <a:rPr lang="en-US" sz="2800" dirty="0"/>
              <a:t> </a:t>
            </a:r>
            <a:r>
              <a:rPr lang="sr-Cyrl-CS" sz="2800" dirty="0" smtClean="0"/>
              <a:t>протеза</a:t>
            </a:r>
          </a:p>
          <a:p>
            <a:pPr algn="ctr"/>
            <a:r>
              <a:rPr lang="sr-Cyrl-CS" sz="2800" dirty="0" smtClean="0"/>
              <a:t>-  Планирање ППП -</a:t>
            </a:r>
            <a:endParaRPr lang="en-US" sz="2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39053" y="4211697"/>
            <a:ext cx="4062047" cy="2277864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4068"/>
    </mc:Choice>
    <mc:Fallback xmlns="">
      <p:transition spd="slow" advTm="74068"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1107831" y="1218164"/>
            <a:ext cx="716573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914400" y="148159"/>
            <a:ext cx="7552592" cy="954107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sr-Cyrl-CS" sz="2800" dirty="0"/>
              <a:t>Парцијална</a:t>
            </a:r>
            <a:r>
              <a:rPr lang="en-US" sz="2800" dirty="0"/>
              <a:t> </a:t>
            </a:r>
            <a:r>
              <a:rPr lang="sr-Cyrl-CS" sz="2800" dirty="0"/>
              <a:t>плочаста</a:t>
            </a:r>
            <a:r>
              <a:rPr lang="en-US" sz="2800" dirty="0"/>
              <a:t> </a:t>
            </a:r>
            <a:r>
              <a:rPr lang="sr-Cyrl-CS" sz="2800" dirty="0" smtClean="0"/>
              <a:t>протеза</a:t>
            </a:r>
          </a:p>
          <a:p>
            <a:pPr algn="ctr"/>
            <a:r>
              <a:rPr lang="sr-Cyrl-CS" sz="2800" dirty="0" smtClean="0"/>
              <a:t>-  Планирање гингивалног дела ППП -</a:t>
            </a:r>
            <a:endParaRPr lang="en-US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914400" y="1688124"/>
            <a:ext cx="6910754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Димензије протезне плоче и седла:</a:t>
            </a:r>
          </a:p>
          <a:p>
            <a:endParaRPr lang="sr-Cyrl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Граница протезне плоче одређују се искључиво на основу анатомо-физиолошких критеријума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Протезна плоча мора бити механички отпорна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Сва расположива протезна ткива, морају бити покривена протезном базом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Протезно седло мора надокнадити атрофијом изгубљена ткива и омогућити постављање зуба на месту, где су се налазили природни зуби </a:t>
            </a:r>
            <a:r>
              <a:rPr lang="sr-Cyrl-RS" dirty="0" smtClean="0">
                <a:solidFill>
                  <a:srgbClr val="A500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(неутралан положај)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Кукице треба фиксирати у седлу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sr-Cyrl-R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90696" y="3930163"/>
            <a:ext cx="4574138" cy="3052762"/>
          </a:xfrm>
          <a:prstGeom prst="rect">
            <a:avLst/>
          </a:prstGeom>
        </p:spPr>
      </p:pic>
      <p:pic>
        <p:nvPicPr>
          <p:cNvPr id="9" name="Picture 4" descr="Design Read Sticker by Cosmopolitan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135072" flipV="1">
            <a:off x="7592568" y="1027010"/>
            <a:ext cx="1523961" cy="15239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5685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1" name="Picture 2" descr="D:\Documents\PP sredjena poglavlja\II poglavlje\crtezi\2-021.ep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3375" y="2272902"/>
            <a:ext cx="5095875" cy="420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31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2" name="TextBox 4"/>
          <p:cNvSpPr txBox="1">
            <a:spLocks noChangeArrowheads="1"/>
          </p:cNvSpPr>
          <p:nvPr/>
        </p:nvSpPr>
        <p:spPr bwMode="auto">
          <a:xfrm>
            <a:off x="228235" y="2167896"/>
            <a:ext cx="804532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marL="342900" indent="-342900">
              <a:buFont typeface="Wingdings" panose="05000000000000000000" pitchFamily="2" charset="2"/>
              <a:buChar char="Ø"/>
            </a:pPr>
            <a:r>
              <a:rPr lang="sr-Cyrl-CS" sz="1800" dirty="0"/>
              <a:t>Редукција</a:t>
            </a:r>
            <a:r>
              <a:rPr lang="en-US" sz="1800" dirty="0"/>
              <a:t> </a:t>
            </a:r>
            <a:r>
              <a:rPr lang="sr-Cyrl-CS" sz="1800" dirty="0"/>
              <a:t>протезне</a:t>
            </a:r>
            <a:r>
              <a:rPr lang="en-US" sz="1800" dirty="0"/>
              <a:t> </a:t>
            </a:r>
            <a:r>
              <a:rPr lang="sr-Cyrl-CS" sz="1800" dirty="0" smtClean="0"/>
              <a:t>плоче </a:t>
            </a:r>
            <a:r>
              <a:rPr lang="sr-Cyrl-CS" sz="1800" b="1" i="1" u="sng" dirty="0" smtClean="0">
                <a:solidFill>
                  <a:srgbClr val="FF0000"/>
                </a:solidFill>
              </a:rPr>
              <a:t>горње ППП</a:t>
            </a:r>
            <a:r>
              <a:rPr lang="en-US" sz="1800" b="1" i="1" u="sng" dirty="0" smtClean="0">
                <a:solidFill>
                  <a:srgbClr val="FF0000"/>
                </a:solidFill>
              </a:rPr>
              <a:t> </a:t>
            </a:r>
            <a:r>
              <a:rPr lang="sr-Cyrl-CS" sz="1800" dirty="0"/>
              <a:t>у</a:t>
            </a:r>
            <a:r>
              <a:rPr lang="en-US" sz="1800" dirty="0"/>
              <a:t> </a:t>
            </a:r>
            <a:r>
              <a:rPr lang="sr-Cyrl-CS" sz="1800" dirty="0"/>
              <a:t>зони</a:t>
            </a:r>
            <a:r>
              <a:rPr lang="en-US" sz="1800" dirty="0"/>
              <a:t> </a:t>
            </a:r>
            <a:r>
              <a:rPr lang="sr-Cyrl-CS" sz="1800" dirty="0"/>
              <a:t>гингиво</a:t>
            </a:r>
            <a:r>
              <a:rPr lang="en-US" sz="1800" dirty="0"/>
              <a:t>-</a:t>
            </a:r>
            <a:r>
              <a:rPr lang="sr-Cyrl-CS" sz="1800" dirty="0"/>
              <a:t>денталног</a:t>
            </a:r>
            <a:r>
              <a:rPr lang="en-US" sz="1800" dirty="0"/>
              <a:t> </a:t>
            </a:r>
            <a:r>
              <a:rPr lang="sr-Cyrl-CS" sz="1800" dirty="0" smtClean="0"/>
              <a:t>руба</a:t>
            </a:r>
          </a:p>
        </p:txBody>
      </p:sp>
      <p:cxnSp>
        <p:nvCxnSpPr>
          <p:cNvPr id="6" name="Straight Arrow Connector 5"/>
          <p:cNvCxnSpPr/>
          <p:nvPr/>
        </p:nvCxnSpPr>
        <p:spPr>
          <a:xfrm rot="10800000" flipV="1">
            <a:off x="5310065" y="4846478"/>
            <a:ext cx="538163" cy="37465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Arrow Connector 6"/>
          <p:cNvCxnSpPr/>
          <p:nvPr/>
        </p:nvCxnSpPr>
        <p:spPr>
          <a:xfrm>
            <a:off x="7160576" y="4891100"/>
            <a:ext cx="450850" cy="431800"/>
          </a:xfrm>
          <a:prstGeom prst="straightConnector1">
            <a:avLst/>
          </a:prstGeom>
          <a:ln w="571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7254222" y="3855901"/>
            <a:ext cx="1785028" cy="338554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sr-Cyrl-R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Обухватна кукица</a:t>
            </a:r>
            <a:endParaRPr lang="sr-Cyrl-R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85098" y="4399465"/>
            <a:ext cx="1785028" cy="27699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sr-Cyrl-RS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Гингиво-дентални руб</a:t>
            </a:r>
            <a:endParaRPr lang="sr-Cyrl-RS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1107831" y="1218164"/>
            <a:ext cx="716573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914400" y="148159"/>
            <a:ext cx="7552592" cy="954107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sr-Cyrl-CS" sz="2800" dirty="0"/>
              <a:t>Парцијална</a:t>
            </a:r>
            <a:r>
              <a:rPr lang="en-US" sz="2800" dirty="0"/>
              <a:t> </a:t>
            </a:r>
            <a:r>
              <a:rPr lang="sr-Cyrl-CS" sz="2800" dirty="0"/>
              <a:t>плочаста</a:t>
            </a:r>
            <a:r>
              <a:rPr lang="en-US" sz="2800" dirty="0"/>
              <a:t> </a:t>
            </a:r>
            <a:r>
              <a:rPr lang="sr-Cyrl-CS" sz="2800" dirty="0" smtClean="0"/>
              <a:t>протеза</a:t>
            </a:r>
          </a:p>
          <a:p>
            <a:pPr algn="ctr"/>
            <a:r>
              <a:rPr lang="sr-Cyrl-CS" sz="2800" dirty="0" smtClean="0"/>
              <a:t>-  Планирање гингивалног дела ППП -</a:t>
            </a:r>
            <a:endParaRPr lang="en-US" sz="2800" dirty="0"/>
          </a:p>
        </p:txBody>
      </p:sp>
      <p:sp>
        <p:nvSpPr>
          <p:cNvPr id="4" name="Rectangle 3"/>
          <p:cNvSpPr/>
          <p:nvPr/>
        </p:nvSpPr>
        <p:spPr>
          <a:xfrm>
            <a:off x="262730" y="2736518"/>
            <a:ext cx="394878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Wingdings" panose="05000000000000000000" pitchFamily="2" charset="2"/>
              <a:buChar char="Ø"/>
            </a:pPr>
            <a:r>
              <a:rPr lang="sr-Cyrl-C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Незнатна редукција протезне плоче </a:t>
            </a:r>
            <a:r>
              <a:rPr lang="sr-Cyrl-CS" sz="1600" b="1" i="1" u="sn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горње ППП </a:t>
            </a:r>
            <a:r>
              <a:rPr lang="sr-Cyrl-C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фарингијалној граници, под условом да преостали зуби омогућавају мирно лежање протезе</a:t>
            </a:r>
            <a:endParaRPr 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531812" y="1553715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sr-Cyrl-RS" sz="24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Редукција протезне плоче</a:t>
            </a:r>
            <a:endParaRPr lang="en-US" sz="24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Up Arrow 14"/>
          <p:cNvSpPr/>
          <p:nvPr/>
        </p:nvSpPr>
        <p:spPr>
          <a:xfrm>
            <a:off x="6315466" y="5750015"/>
            <a:ext cx="351692" cy="729762"/>
          </a:xfrm>
          <a:prstGeom prst="upArrow">
            <a:avLst/>
          </a:prstGeom>
          <a:solidFill>
            <a:srgbClr val="FF00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extBox 15"/>
          <p:cNvSpPr txBox="1"/>
          <p:nvPr/>
        </p:nvSpPr>
        <p:spPr>
          <a:xfrm>
            <a:off x="57274" y="4376340"/>
            <a:ext cx="379455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b="1" i="1" u="sn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Код доње ППП</a:t>
            </a: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због мале површине ослонца, </a:t>
            </a:r>
            <a:r>
              <a:rPr lang="sr-Cyrl-R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препоручује се смањење протезне плоче</a:t>
            </a: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Ако је редукција неопходна, решење се мора тражити у изради ПСП.</a:t>
            </a:r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742B1DE-B762-0C46-9125-C179ACEC9167}"/>
              </a:ext>
            </a:extLst>
          </p:cNvPr>
          <p:cNvSpPr/>
          <p:nvPr/>
        </p:nvSpPr>
        <p:spPr>
          <a:xfrm>
            <a:off x="91312" y="4281854"/>
            <a:ext cx="3824662" cy="1723292"/>
          </a:xfrm>
          <a:prstGeom prst="rect">
            <a:avLst/>
          </a:prstGeom>
          <a:noFill/>
          <a:ln w="3810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1" name="Picture 20" descr="File:Exclamation-mark-1-animated.gif - Wikimedia Common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57214">
            <a:off x="3590864" y="5184977"/>
            <a:ext cx="521921" cy="1567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4897316" y="6609764"/>
            <a:ext cx="3376246" cy="1846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Преузето из уџбеника „Стоматолошка протетика-парцијалне протезе“, Драгослав Стаменковић</a:t>
            </a:r>
            <a:endParaRPr lang="en-GB" sz="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81959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413"/>
    </mc:Choice>
    <mc:Fallback xmlns="">
      <p:transition spd="slow" advTm="2541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  <p:bldP spid="2" grpId="0" animBg="1"/>
      <p:bldP spid="8" grpId="0" animBg="1"/>
      <p:bldP spid="4" grpId="0"/>
      <p:bldP spid="15" grpId="0" animBg="1"/>
      <p:bldP spid="16" grpId="0"/>
      <p:bldP spid="2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TextBox 6"/>
          <p:cNvSpPr txBox="1">
            <a:spLocks noChangeArrowheads="1"/>
          </p:cNvSpPr>
          <p:nvPr/>
        </p:nvSpPr>
        <p:spPr bwMode="auto">
          <a:xfrm>
            <a:off x="474785" y="1496265"/>
            <a:ext cx="81708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sr-Cyrl-CS" dirty="0">
                <a:solidFill>
                  <a:srgbClr val="C00000"/>
                </a:solidFill>
              </a:rPr>
              <a:t>Редукција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sr-Cyrl-CS" dirty="0">
                <a:solidFill>
                  <a:srgbClr val="C00000"/>
                </a:solidFill>
              </a:rPr>
              <a:t>протезне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sr-Cyrl-CS" dirty="0">
                <a:solidFill>
                  <a:srgbClr val="C00000"/>
                </a:solidFill>
              </a:rPr>
              <a:t>плоче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sr-Cyrl-CS" dirty="0">
                <a:solidFill>
                  <a:srgbClr val="C00000"/>
                </a:solidFill>
              </a:rPr>
              <a:t>у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sr-Cyrl-CS" dirty="0">
                <a:solidFill>
                  <a:srgbClr val="C00000"/>
                </a:solidFill>
              </a:rPr>
              <a:t>зони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sr-Cyrl-CS" dirty="0">
                <a:solidFill>
                  <a:srgbClr val="C00000"/>
                </a:solidFill>
              </a:rPr>
              <a:t>гингиво</a:t>
            </a:r>
            <a:r>
              <a:rPr lang="en-US" dirty="0">
                <a:solidFill>
                  <a:srgbClr val="C00000"/>
                </a:solidFill>
              </a:rPr>
              <a:t>-</a:t>
            </a:r>
            <a:r>
              <a:rPr lang="sr-Cyrl-CS" dirty="0">
                <a:solidFill>
                  <a:srgbClr val="C00000"/>
                </a:solidFill>
              </a:rPr>
              <a:t>денталног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sr-Cyrl-CS" dirty="0">
                <a:solidFill>
                  <a:srgbClr val="C00000"/>
                </a:solidFill>
              </a:rPr>
              <a:t>руба</a:t>
            </a:r>
            <a:endParaRPr lang="en-US" dirty="0">
              <a:solidFill>
                <a:srgbClr val="C00000"/>
              </a:solidFill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1107831" y="1218164"/>
            <a:ext cx="716573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914400" y="148159"/>
            <a:ext cx="7552592" cy="954107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sr-Cyrl-CS" sz="2800" dirty="0"/>
              <a:t>Парцијална</a:t>
            </a:r>
            <a:r>
              <a:rPr lang="en-US" sz="2800" dirty="0"/>
              <a:t> </a:t>
            </a:r>
            <a:r>
              <a:rPr lang="sr-Cyrl-CS" sz="2800" dirty="0"/>
              <a:t>плочаста</a:t>
            </a:r>
            <a:r>
              <a:rPr lang="en-US" sz="2800" dirty="0"/>
              <a:t> </a:t>
            </a:r>
            <a:r>
              <a:rPr lang="sr-Cyrl-CS" sz="2800" dirty="0" smtClean="0"/>
              <a:t>протеза</a:t>
            </a:r>
          </a:p>
          <a:p>
            <a:pPr algn="ctr"/>
            <a:r>
              <a:rPr lang="sr-Cyrl-CS" sz="2800" dirty="0" smtClean="0"/>
              <a:t>-  Планирање гингивалног дела ППП -</a:t>
            </a:r>
            <a:endParaRPr lang="en-US" sz="2800" dirty="0"/>
          </a:p>
        </p:txBody>
      </p:sp>
      <p:sp>
        <p:nvSpPr>
          <p:cNvPr id="5" name="TextBox 4"/>
          <p:cNvSpPr txBox="1"/>
          <p:nvPr/>
        </p:nvSpPr>
        <p:spPr>
          <a:xfrm>
            <a:off x="286179" y="2201944"/>
            <a:ext cx="5754135" cy="83099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 rtlCol="0">
            <a:spAutoFit/>
          </a:bodyPr>
          <a:lstStyle/>
          <a:p>
            <a:r>
              <a:rPr lang="sr-Cyrl-R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Део протезне плоче који належе на дентогингивални припој, уколико није редукован, гњечи и одваја слузокожу од зуба и тако убрзава развој парадонтопатије.</a:t>
            </a:r>
            <a:endParaRPr lang="en-GB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6179" y="3373927"/>
            <a:ext cx="59123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Редукцијом гингиво-денталног руба штити се гингиво-дентални припој и омогућава несметано уношење протезе.</a:t>
            </a:r>
          </a:p>
          <a:p>
            <a:endParaRPr lang="en-GB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742B1DE-B762-0C46-9125-C179ACEC9167}"/>
              </a:ext>
            </a:extLst>
          </p:cNvPr>
          <p:cNvSpPr/>
          <p:nvPr/>
        </p:nvSpPr>
        <p:spPr>
          <a:xfrm>
            <a:off x="286179" y="3366233"/>
            <a:ext cx="5912395" cy="678229"/>
          </a:xfrm>
          <a:prstGeom prst="rect">
            <a:avLst/>
          </a:prstGeom>
          <a:noFill/>
          <a:ln w="3810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286179" y="4484077"/>
            <a:ext cx="3894992" cy="1200329"/>
          </a:xfrm>
          <a:prstGeom prst="rect">
            <a:avLst/>
          </a:prstGeom>
          <a:solidFill>
            <a:srgbClr val="CCECFF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Редукција се може извести у: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Зуботехничкој лабораторији или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Стоматолошкој ординацији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6" name="Straight Connector 15"/>
          <p:cNvCxnSpPr/>
          <p:nvPr/>
        </p:nvCxnSpPr>
        <p:spPr>
          <a:xfrm>
            <a:off x="637873" y="5084241"/>
            <a:ext cx="2747165" cy="0"/>
          </a:xfrm>
          <a:prstGeom prst="line">
            <a:avLst/>
          </a:prstGeom>
          <a:ln w="3810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V="1">
            <a:off x="3897491" y="4642305"/>
            <a:ext cx="936362" cy="298972"/>
          </a:xfrm>
          <a:prstGeom prst="straightConnector1">
            <a:avLst/>
          </a:prstGeom>
          <a:ln w="28575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Oval 16"/>
          <p:cNvSpPr/>
          <p:nvPr/>
        </p:nvSpPr>
        <p:spPr>
          <a:xfrm>
            <a:off x="4753245" y="4225687"/>
            <a:ext cx="1758463" cy="448541"/>
          </a:xfrm>
          <a:prstGeom prst="ellipse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Cyrl-RS" sz="1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ПРЕДНОСТ</a:t>
            </a:r>
            <a:endParaRPr lang="en-GB" sz="14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10235" r="23706"/>
          <a:stretch/>
        </p:blipFill>
        <p:spPr>
          <a:xfrm>
            <a:off x="6770648" y="2743201"/>
            <a:ext cx="2065990" cy="3648928"/>
          </a:xfrm>
          <a:prstGeom prst="rect">
            <a:avLst/>
          </a:prstGeom>
        </p:spPr>
      </p:pic>
      <p:sp>
        <p:nvSpPr>
          <p:cNvPr id="3" name="Down Arrow 2"/>
          <p:cNvSpPr/>
          <p:nvPr/>
        </p:nvSpPr>
        <p:spPr>
          <a:xfrm rot="3036794">
            <a:off x="8543259" y="3290933"/>
            <a:ext cx="376452" cy="633098"/>
          </a:xfrm>
          <a:prstGeom prst="downArrow">
            <a:avLst/>
          </a:prstGeom>
          <a:solidFill>
            <a:srgbClr val="FF00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5622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7237"/>
    </mc:Choice>
    <mc:Fallback xmlns="">
      <p:transition spd="slow" advTm="10723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4" grpId="0" animBg="1"/>
      <p:bldP spid="11" grpId="0" animBg="1"/>
      <p:bldP spid="17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TextBox 6"/>
          <p:cNvSpPr txBox="1">
            <a:spLocks noChangeArrowheads="1"/>
          </p:cNvSpPr>
          <p:nvPr/>
        </p:nvSpPr>
        <p:spPr bwMode="auto">
          <a:xfrm>
            <a:off x="1107831" y="1450396"/>
            <a:ext cx="502126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sr-Cyrl-CS" b="1" u="sng" dirty="0"/>
              <a:t>Екстензија</a:t>
            </a:r>
            <a:r>
              <a:rPr lang="en-US" b="1" u="sng" dirty="0"/>
              <a:t> </a:t>
            </a:r>
            <a:r>
              <a:rPr lang="sr-Cyrl-CS" b="1" u="sng" dirty="0"/>
              <a:t>протезног</a:t>
            </a:r>
            <a:r>
              <a:rPr lang="en-US" b="1" u="sng" dirty="0"/>
              <a:t> </a:t>
            </a:r>
            <a:r>
              <a:rPr lang="sr-Cyrl-CS" b="1" u="sng" dirty="0"/>
              <a:t>седла</a:t>
            </a:r>
            <a:endParaRPr lang="en-US" b="1" u="sng" dirty="0"/>
          </a:p>
        </p:txBody>
      </p:sp>
      <p:sp>
        <p:nvSpPr>
          <p:cNvPr id="13317" name="TextBox 7"/>
          <p:cNvSpPr txBox="1">
            <a:spLocks noChangeArrowheads="1"/>
          </p:cNvSpPr>
          <p:nvPr/>
        </p:nvSpPr>
        <p:spPr bwMode="auto">
          <a:xfrm>
            <a:off x="6925593" y="5109200"/>
            <a:ext cx="1891594" cy="13234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sr-Cyrl-CS" sz="2000" b="1" u="sng" dirty="0"/>
              <a:t>А</a:t>
            </a:r>
            <a:r>
              <a:rPr lang="en-US" sz="2000" dirty="0"/>
              <a:t> – </a:t>
            </a:r>
            <a:r>
              <a:rPr lang="sr-Cyrl-CS" sz="2000" dirty="0"/>
              <a:t>правилно</a:t>
            </a:r>
            <a:r>
              <a:rPr lang="en-US" sz="2000" dirty="0"/>
              <a:t> </a:t>
            </a:r>
            <a:r>
              <a:rPr lang="sr-Cyrl-CS" sz="2000" dirty="0"/>
              <a:t>екстендирано</a:t>
            </a:r>
            <a:r>
              <a:rPr lang="en-US" sz="2000" dirty="0"/>
              <a:t> </a:t>
            </a:r>
            <a:r>
              <a:rPr lang="sr-Cyrl-CS" sz="2000" dirty="0"/>
              <a:t>протезно</a:t>
            </a:r>
            <a:r>
              <a:rPr lang="en-US" sz="2000" dirty="0"/>
              <a:t> </a:t>
            </a:r>
            <a:r>
              <a:rPr lang="sr-Cyrl-CS" sz="2000" dirty="0"/>
              <a:t>седло</a:t>
            </a:r>
            <a:endParaRPr lang="en-US" sz="2000" dirty="0"/>
          </a:p>
          <a:p>
            <a:r>
              <a:rPr lang="en-US" sz="2000" dirty="0"/>
              <a:t>440 </a:t>
            </a:r>
            <a:r>
              <a:rPr lang="en-US" sz="2000" dirty="0" smtClean="0"/>
              <a:t>mm</a:t>
            </a:r>
            <a:r>
              <a:rPr lang="en-US" sz="2000" baseline="30000" dirty="0" smtClean="0"/>
              <a:t>2</a:t>
            </a:r>
            <a:endParaRPr lang="en-US" sz="2000" baseline="30000" dirty="0"/>
          </a:p>
        </p:txBody>
      </p:sp>
      <p:sp>
        <p:nvSpPr>
          <p:cNvPr id="13318" name="TextBox 8"/>
          <p:cNvSpPr txBox="1">
            <a:spLocks noChangeArrowheads="1"/>
          </p:cNvSpPr>
          <p:nvPr/>
        </p:nvSpPr>
        <p:spPr bwMode="auto">
          <a:xfrm>
            <a:off x="322873" y="4479781"/>
            <a:ext cx="1956777" cy="1631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sz="2000" b="1" dirty="0" smtClean="0"/>
              <a:t>B</a:t>
            </a:r>
            <a:r>
              <a:rPr lang="sr-Cyrl-RS" sz="2000" b="1" dirty="0" smtClean="0"/>
              <a:t> </a:t>
            </a:r>
            <a:r>
              <a:rPr lang="en-US" sz="2000" dirty="0" smtClean="0"/>
              <a:t>– </a:t>
            </a:r>
            <a:r>
              <a:rPr lang="sr-Cyrl-CS" sz="2000" dirty="0"/>
              <a:t>недовољно</a:t>
            </a:r>
            <a:r>
              <a:rPr lang="en-US" sz="2000" dirty="0"/>
              <a:t> </a:t>
            </a:r>
            <a:r>
              <a:rPr lang="sr-Cyrl-CS" sz="2000" dirty="0"/>
              <a:t>екстендирано</a:t>
            </a:r>
            <a:r>
              <a:rPr lang="en-US" sz="2000" dirty="0"/>
              <a:t> </a:t>
            </a:r>
            <a:r>
              <a:rPr lang="sr-Cyrl-CS" sz="2000" dirty="0"/>
              <a:t>протезно</a:t>
            </a:r>
            <a:r>
              <a:rPr lang="en-US" sz="2000" dirty="0"/>
              <a:t> </a:t>
            </a:r>
            <a:r>
              <a:rPr lang="sr-Cyrl-CS" sz="2000" dirty="0"/>
              <a:t>седло</a:t>
            </a:r>
            <a:endParaRPr lang="en-US" sz="2000" dirty="0"/>
          </a:p>
          <a:p>
            <a:r>
              <a:rPr lang="en-US" sz="2000" dirty="0"/>
              <a:t>270 mm</a:t>
            </a:r>
            <a:r>
              <a:rPr lang="en-US" sz="2000" baseline="30000" dirty="0"/>
              <a:t>2</a:t>
            </a:r>
          </a:p>
          <a:p>
            <a:endParaRPr lang="en-US" sz="2000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1107831" y="1218164"/>
            <a:ext cx="716573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914400" y="148159"/>
            <a:ext cx="7552592" cy="954107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sr-Cyrl-CS" sz="2800" dirty="0"/>
              <a:t>Парцијална</a:t>
            </a:r>
            <a:r>
              <a:rPr lang="en-US" sz="2800" dirty="0"/>
              <a:t> </a:t>
            </a:r>
            <a:r>
              <a:rPr lang="sr-Cyrl-CS" sz="2800" dirty="0"/>
              <a:t>плочаста</a:t>
            </a:r>
            <a:r>
              <a:rPr lang="en-US" sz="2800" dirty="0"/>
              <a:t> </a:t>
            </a:r>
            <a:r>
              <a:rPr lang="sr-Cyrl-CS" sz="2800" dirty="0" smtClean="0"/>
              <a:t>протеза</a:t>
            </a:r>
          </a:p>
          <a:p>
            <a:pPr algn="ctr"/>
            <a:r>
              <a:rPr lang="sr-Cyrl-CS" sz="2800" dirty="0" smtClean="0"/>
              <a:t>-  Планирање гингивалног дела ППП -</a:t>
            </a:r>
            <a:endParaRPr lang="en-US" sz="28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742B1DE-B762-0C46-9125-C179ACEC9167}"/>
              </a:ext>
            </a:extLst>
          </p:cNvPr>
          <p:cNvSpPr/>
          <p:nvPr/>
        </p:nvSpPr>
        <p:spPr>
          <a:xfrm>
            <a:off x="6861328" y="5014171"/>
            <a:ext cx="1955859" cy="1513498"/>
          </a:xfrm>
          <a:prstGeom prst="rect">
            <a:avLst/>
          </a:prstGeom>
          <a:noFill/>
          <a:ln w="38100">
            <a:solidFill>
              <a:srgbClr val="92D05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rgbClr val="00B0F0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742B1DE-B762-0C46-9125-C179ACEC9167}"/>
              </a:ext>
            </a:extLst>
          </p:cNvPr>
          <p:cNvSpPr/>
          <p:nvPr/>
        </p:nvSpPr>
        <p:spPr>
          <a:xfrm>
            <a:off x="281355" y="4466896"/>
            <a:ext cx="2039815" cy="1450327"/>
          </a:xfrm>
          <a:prstGeom prst="rect">
            <a:avLst/>
          </a:prstGeom>
          <a:noFill/>
          <a:ln w="3810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Cyrl-RS" dirty="0" smtClean="0"/>
              <a:t>В</a:t>
            </a:r>
            <a:endParaRPr lang="en-US" dirty="0"/>
          </a:p>
        </p:txBody>
      </p:sp>
      <p:pic>
        <p:nvPicPr>
          <p:cNvPr id="12" name="Picture 4" descr="Smooth Positive Negative Signs Green Red Stock Vector (Royalty Free)  1640154940 | Shutterstock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02" b="5215"/>
          <a:stretch/>
        </p:blipFill>
        <p:spPr bwMode="auto">
          <a:xfrm>
            <a:off x="1689352" y="3664185"/>
            <a:ext cx="631818" cy="629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4" descr="Smooth Positive Negative Signs Green Red Stock Vector (Royalty Free)  1640154940 | Shutterstock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759" b="4972"/>
          <a:stretch/>
        </p:blipFill>
        <p:spPr bwMode="auto">
          <a:xfrm>
            <a:off x="8116796" y="4141871"/>
            <a:ext cx="700391" cy="675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57253" y="2437889"/>
            <a:ext cx="3810000" cy="28575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  <p:extLst>
      <p:ext uri="{BB962C8B-B14F-4D97-AF65-F5344CB8AC3E}">
        <p14:creationId xmlns:p14="http://schemas.microsoft.com/office/powerpoint/2010/main" val="125539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12376"/>
    </mc:Choice>
    <mc:Fallback xmlns="">
      <p:transition spd="slow" advTm="11237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7" grpId="0"/>
      <p:bldP spid="13318" grpId="0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905608" y="1195754"/>
            <a:ext cx="716573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712177" y="125749"/>
            <a:ext cx="7552592" cy="954107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sr-Cyrl-CS" sz="2800" dirty="0"/>
              <a:t>Парцијална</a:t>
            </a:r>
            <a:r>
              <a:rPr lang="en-US" sz="2800" dirty="0"/>
              <a:t> </a:t>
            </a:r>
            <a:r>
              <a:rPr lang="sr-Cyrl-CS" sz="2800" dirty="0"/>
              <a:t>плочаста</a:t>
            </a:r>
            <a:r>
              <a:rPr lang="en-US" sz="2800" dirty="0"/>
              <a:t> </a:t>
            </a:r>
            <a:r>
              <a:rPr lang="sr-Cyrl-CS" sz="2800" dirty="0" smtClean="0"/>
              <a:t>протеза</a:t>
            </a:r>
          </a:p>
          <a:p>
            <a:pPr algn="ctr"/>
            <a:r>
              <a:rPr lang="sr-Cyrl-CS" sz="2800" dirty="0" smtClean="0"/>
              <a:t>- делови ППП -</a:t>
            </a:r>
            <a:endParaRPr lang="en-US" sz="2800" dirty="0"/>
          </a:p>
        </p:txBody>
      </p:sp>
      <p:sp>
        <p:nvSpPr>
          <p:cNvPr id="9" name="Rectangle 7"/>
          <p:cNvSpPr>
            <a:spLocks noGrp="1" noRot="1" noChangeArrowheads="1"/>
          </p:cNvSpPr>
          <p:nvPr>
            <p:ph sz="quarter" idx="4294967295"/>
          </p:nvPr>
        </p:nvSpPr>
        <p:spPr>
          <a:xfrm>
            <a:off x="228600" y="2296608"/>
            <a:ext cx="5117122" cy="3467162"/>
          </a:xfrm>
        </p:spPr>
        <p:txBody>
          <a:bodyPr>
            <a:normAutofit/>
          </a:bodyPr>
          <a:lstStyle/>
          <a:p>
            <a:pPr marL="0" indent="0" eaLnBrk="1" fontAlgn="auto" hangingPunct="1">
              <a:spcAft>
                <a:spcPts val="0"/>
              </a:spcAft>
              <a:buNone/>
              <a:defRPr/>
            </a:pPr>
            <a:r>
              <a:rPr lang="sr-Cyrl-C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sr-Cyrl-CS" b="1" u="sng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ГИНГИВАЛНИ ДЕО  </a:t>
            </a:r>
            <a:r>
              <a:rPr lang="sr-Cyrl-C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или протезна база </a:t>
            </a:r>
            <a:r>
              <a:rPr lang="de-D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sr-Cyrl-C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протезна плоча и седла са вештачким зубима</a:t>
            </a:r>
            <a:r>
              <a:rPr lang="de-D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endParaRPr lang="sr-Cyrl-CS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endParaRPr lang="de-DE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None/>
              <a:defRPr/>
            </a:pPr>
            <a:r>
              <a:rPr lang="sr-Cyrl-C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sr-Cyrl-CS" b="1" u="sng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ДЕНТАЛНИ ДЕО</a:t>
            </a:r>
            <a:r>
              <a:rPr lang="de-DE" b="1" u="sng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sr-Cyrl-C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ретенциони елементи</a:t>
            </a:r>
            <a:r>
              <a:rPr lang="de-D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endParaRPr lang="sr-Cyrl-CS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4320" indent="-274320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endParaRPr lang="de-DE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eaLnBrk="1" fontAlgn="auto" hangingPunct="1">
              <a:spcAft>
                <a:spcPts val="0"/>
              </a:spcAft>
              <a:buNone/>
              <a:defRPr/>
            </a:pPr>
            <a:r>
              <a:rPr lang="sr-Cyrl-C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 </a:t>
            </a:r>
            <a:r>
              <a:rPr lang="sr-Cyrl-CS" b="1" u="sng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ВЕЗА ГИНГИВАЛНОГ И ДЕНТАЛНОГ ДЕЛА ПРОТЕЗЕ</a:t>
            </a:r>
            <a:r>
              <a:rPr lang="de-DE" b="1" u="sng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de-D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sr-Cyrl-C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елементи  који спајају  гингивални и дентални део у једну целину</a:t>
            </a:r>
            <a:r>
              <a:rPr lang="de-DE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  <a:endParaRPr lang="en-U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https://www.padentalimplants.com/wp-content/uploads/2013/08/4.-pretreatment-upper-removable-partial-denture-400x32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6960" y="1375897"/>
            <a:ext cx="3236303" cy="243564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06960" y="4251920"/>
            <a:ext cx="3236303" cy="22499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128"/>
    </mc:Choice>
    <mc:Fallback xmlns="">
      <p:transition spd="slow" advTm="2012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4"/>
          <p:cNvSpPr>
            <a:spLocks noGrp="1" noChangeArrowheads="1"/>
          </p:cNvSpPr>
          <p:nvPr>
            <p:ph type="title"/>
          </p:nvPr>
        </p:nvSpPr>
        <p:spPr>
          <a:xfrm>
            <a:off x="873979" y="1180202"/>
            <a:ext cx="4753097" cy="504825"/>
          </a:xfrm>
          <a:solidFill>
            <a:srgbClr val="CCECFF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/>
          <a:lstStyle/>
          <a:p>
            <a:pPr eaLnBrk="1" hangingPunct="1"/>
            <a:r>
              <a:rPr lang="sr-Cyrl-C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Елементи за стабилизацију ППП</a:t>
            </a:r>
            <a:endParaRPr lang="sr-Latn-CS" altLang="en-US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9029" name="Rectangle 5"/>
          <p:cNvSpPr>
            <a:spLocks noGrp="1" noChangeArrowheads="1"/>
          </p:cNvSpPr>
          <p:nvPr>
            <p:ph idx="1"/>
          </p:nvPr>
        </p:nvSpPr>
        <p:spPr>
          <a:xfrm>
            <a:off x="785018" y="2130641"/>
            <a:ext cx="7643812" cy="3773487"/>
          </a:xfrm>
        </p:spPr>
        <p:txBody>
          <a:bodyPr>
            <a:normAutofit/>
          </a:bodyPr>
          <a:lstStyle/>
          <a:p>
            <a:pPr eaLnBrk="1" hangingPunct="1">
              <a:buClr>
                <a:schemeClr val="folHlink"/>
              </a:buClr>
              <a:buFontTx/>
              <a:buChar char="•"/>
            </a:pPr>
            <a:r>
              <a:rPr lang="sr-Cyrl-C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Протезна база (тј. протезна плоча и протезно седло)</a:t>
            </a:r>
            <a:endParaRPr lang="sl-SI" altLang="en-US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Clr>
                <a:schemeClr val="folHlink"/>
              </a:buClr>
              <a:buFontTx/>
              <a:buChar char="•"/>
            </a:pPr>
            <a:r>
              <a:rPr lang="sr-Cyrl-C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Супраекваторијални делови кукице </a:t>
            </a:r>
            <a:r>
              <a:rPr lang="sl-SI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sr-Cyrl-C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ручица и раме</a:t>
            </a:r>
            <a:r>
              <a:rPr lang="sl-SI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pPr eaLnBrk="1" hangingPunct="1">
              <a:buClr>
                <a:schemeClr val="folHlink"/>
              </a:buClr>
              <a:buFontTx/>
              <a:buChar char="•"/>
            </a:pPr>
            <a:r>
              <a:rPr lang="sr-Cyrl-C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Оклузални наслон кукице за ретенцију и дентални пренос притиска жвакања</a:t>
            </a:r>
            <a:r>
              <a:rPr lang="sl-SI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eaLnBrk="1" hangingPunct="1">
              <a:buClr>
                <a:schemeClr val="folHlink"/>
              </a:buClr>
              <a:buFontTx/>
              <a:buChar char="•"/>
            </a:pPr>
            <a:r>
              <a:rPr lang="sr-Cyrl-C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Обухватна кукица својим оралним краком</a:t>
            </a:r>
            <a:r>
              <a:rPr lang="sl-SI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eaLnBrk="1" hangingPunct="1">
              <a:buClr>
                <a:schemeClr val="folHlink"/>
              </a:buClr>
              <a:buFontTx/>
              <a:buChar char="•"/>
            </a:pPr>
            <a:r>
              <a:rPr lang="sr-Cyrl-C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Двострука екваторијална са оклузалним делом ручице</a:t>
            </a:r>
            <a:r>
              <a:rPr lang="sl-SI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eaLnBrk="1" hangingPunct="1">
              <a:buClr>
                <a:schemeClr val="folHlink"/>
              </a:buClr>
              <a:buFontTx/>
              <a:buChar char="•"/>
            </a:pPr>
            <a:r>
              <a:rPr lang="sr-Cyrl-C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Вештачки оклузални комплекс</a:t>
            </a:r>
            <a:endParaRPr lang="sr-Latn-CS" altLang="en-US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1024059" y="734587"/>
            <a:ext cx="716573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720970" y="86613"/>
            <a:ext cx="7552592" cy="523220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sr-Cyrl-CS" sz="2800" dirty="0"/>
              <a:t>Парцијална</a:t>
            </a:r>
            <a:r>
              <a:rPr lang="en-US" sz="2800" dirty="0"/>
              <a:t> </a:t>
            </a:r>
            <a:r>
              <a:rPr lang="sr-Cyrl-CS" sz="2800" dirty="0"/>
              <a:t>плочаста</a:t>
            </a:r>
            <a:r>
              <a:rPr lang="en-US" sz="2800" dirty="0"/>
              <a:t> </a:t>
            </a:r>
            <a:r>
              <a:rPr lang="sr-Cyrl-CS" sz="2800" dirty="0" smtClean="0"/>
              <a:t>протеза</a:t>
            </a:r>
          </a:p>
        </p:txBody>
      </p:sp>
    </p:spTree>
    <p:extLst>
      <p:ext uri="{BB962C8B-B14F-4D97-AF65-F5344CB8AC3E}">
        <p14:creationId xmlns:p14="http://schemas.microsoft.com/office/powerpoint/2010/main" val="1164586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000"/>
                                        <p:tgtEl>
                                          <p:spTgt spid="1290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1000"/>
                                        <p:tgtEl>
                                          <p:spTgt spid="1290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1000"/>
                                        <p:tgtEl>
                                          <p:spTgt spid="12902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1000"/>
                                        <p:tgtEl>
                                          <p:spTgt spid="12902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1000"/>
                                        <p:tgtEl>
                                          <p:spTgt spid="12902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1000"/>
                                        <p:tgtEl>
                                          <p:spTgt spid="12902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029" grpId="0" uiExpand="1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extBox 6"/>
          <p:cNvSpPr txBox="1">
            <a:spLocks noChangeArrowheads="1"/>
          </p:cNvSpPr>
          <p:nvPr/>
        </p:nvSpPr>
        <p:spPr bwMode="auto">
          <a:xfrm>
            <a:off x="201124" y="5158693"/>
            <a:ext cx="6533919" cy="1323439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  <a:extLst/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sr-Cyrl-CS" sz="2000" b="1" u="sng" dirty="0"/>
              <a:t>Ретенција</a:t>
            </a:r>
            <a:r>
              <a:rPr lang="en-US" sz="2000" b="1" u="sng" dirty="0"/>
              <a:t> </a:t>
            </a:r>
            <a:r>
              <a:rPr lang="sr-Cyrl-CS" sz="2000" b="1" u="sng" dirty="0"/>
              <a:t>ППП</a:t>
            </a:r>
            <a:endParaRPr lang="en-US" sz="2000" b="1" u="sng" dirty="0"/>
          </a:p>
          <a:p>
            <a:r>
              <a:rPr lang="en-US" sz="2000" dirty="0"/>
              <a:t> – </a:t>
            </a:r>
            <a:r>
              <a:rPr lang="sr-Cyrl-CS" sz="2000" b="1" dirty="0"/>
              <a:t>примарна</a:t>
            </a:r>
            <a:r>
              <a:rPr lang="en-US" sz="2000" dirty="0"/>
              <a:t> (</a:t>
            </a:r>
            <a:r>
              <a:rPr lang="sr-Cyrl-CS" sz="2000" dirty="0"/>
              <a:t>основна</a:t>
            </a:r>
            <a:r>
              <a:rPr lang="en-US" sz="2000" dirty="0"/>
              <a:t>), </a:t>
            </a:r>
            <a:r>
              <a:rPr lang="sr-Cyrl-CS" sz="2000" dirty="0"/>
              <a:t>жичане</a:t>
            </a:r>
            <a:r>
              <a:rPr lang="en-US" sz="2000" dirty="0"/>
              <a:t> </a:t>
            </a:r>
            <a:r>
              <a:rPr lang="sr-Cyrl-CS" sz="2000" dirty="0"/>
              <a:t>кукице</a:t>
            </a:r>
            <a:r>
              <a:rPr lang="en-US" sz="2000" dirty="0"/>
              <a:t>, ... </a:t>
            </a:r>
          </a:p>
          <a:p>
            <a:r>
              <a:rPr lang="en-US" sz="2000" dirty="0"/>
              <a:t> – </a:t>
            </a:r>
            <a:r>
              <a:rPr lang="sr-Cyrl-CS" sz="2000" b="1" dirty="0"/>
              <a:t>секундарна</a:t>
            </a:r>
            <a:r>
              <a:rPr lang="en-US" sz="2000" dirty="0"/>
              <a:t> (</a:t>
            </a:r>
            <a:r>
              <a:rPr lang="sr-Cyrl-CS" sz="2000" dirty="0"/>
              <a:t>помоћна</a:t>
            </a:r>
            <a:r>
              <a:rPr lang="en-US" sz="2000" dirty="0"/>
              <a:t>), </a:t>
            </a:r>
            <a:r>
              <a:rPr lang="sr-Cyrl-CS" sz="2000" dirty="0"/>
              <a:t>адхезија</a:t>
            </a:r>
            <a:r>
              <a:rPr lang="en-US" sz="2000" dirty="0"/>
              <a:t> </a:t>
            </a:r>
            <a:r>
              <a:rPr lang="sr-Cyrl-CS" sz="2000" dirty="0"/>
              <a:t>и</a:t>
            </a:r>
            <a:r>
              <a:rPr lang="en-US" sz="2000" dirty="0"/>
              <a:t> </a:t>
            </a:r>
            <a:r>
              <a:rPr lang="sr-Cyrl-CS" sz="2000" dirty="0"/>
              <a:t>кохезија</a:t>
            </a:r>
            <a:r>
              <a:rPr lang="en-US" sz="2000" dirty="0"/>
              <a:t> </a:t>
            </a:r>
            <a:r>
              <a:rPr lang="sr-Cyrl-CS" sz="2000" dirty="0"/>
              <a:t>протезне</a:t>
            </a:r>
            <a:endParaRPr lang="en-US" sz="2000" dirty="0"/>
          </a:p>
          <a:p>
            <a:r>
              <a:rPr lang="en-US" sz="2000" dirty="0"/>
              <a:t>    </a:t>
            </a:r>
            <a:r>
              <a:rPr lang="sr-Cyrl-CS" sz="2000" dirty="0"/>
              <a:t>плоче</a:t>
            </a:r>
            <a:r>
              <a:rPr lang="en-US" sz="2000" dirty="0"/>
              <a:t> </a:t>
            </a:r>
            <a:r>
              <a:rPr lang="sr-Cyrl-CS" sz="2000" dirty="0"/>
              <a:t>и</a:t>
            </a:r>
            <a:r>
              <a:rPr lang="en-US" sz="2000" dirty="0"/>
              <a:t> </a:t>
            </a:r>
            <a:r>
              <a:rPr lang="sr-Cyrl-CS" sz="2000" dirty="0"/>
              <a:t>виличног</a:t>
            </a:r>
            <a:r>
              <a:rPr lang="en-US" sz="2000" dirty="0"/>
              <a:t> </a:t>
            </a:r>
            <a:r>
              <a:rPr lang="sr-Cyrl-CS" sz="2000" dirty="0"/>
              <a:t>тегмента</a:t>
            </a:r>
            <a:endParaRPr lang="en-US" sz="2000" dirty="0"/>
          </a:p>
        </p:txBody>
      </p:sp>
      <p:sp>
        <p:nvSpPr>
          <p:cNvPr id="23555" name="AutoShape 8" descr="Image result for retention of denture"/>
          <p:cNvSpPr>
            <a:spLocks noChangeAspect="1" noChangeArrowheads="1"/>
          </p:cNvSpPr>
          <p:nvPr/>
        </p:nvSpPr>
        <p:spPr bwMode="auto">
          <a:xfrm>
            <a:off x="168275" y="-1825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/>
          </a:p>
        </p:txBody>
      </p:sp>
      <p:sp>
        <p:nvSpPr>
          <p:cNvPr id="23556" name="AutoShape 10" descr="Image result for retention of denture"/>
          <p:cNvSpPr>
            <a:spLocks noChangeAspect="1" noChangeArrowheads="1"/>
          </p:cNvSpPr>
          <p:nvPr/>
        </p:nvSpPr>
        <p:spPr bwMode="auto">
          <a:xfrm>
            <a:off x="168275" y="-1825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1107831" y="1218164"/>
            <a:ext cx="716573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914400" y="148159"/>
            <a:ext cx="7552592" cy="954107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sr-Cyrl-CS" sz="2800" dirty="0"/>
              <a:t>Парцијална</a:t>
            </a:r>
            <a:r>
              <a:rPr lang="en-US" sz="2800" dirty="0"/>
              <a:t> </a:t>
            </a:r>
            <a:r>
              <a:rPr lang="sr-Cyrl-CS" sz="2800" dirty="0"/>
              <a:t>плочаста</a:t>
            </a:r>
            <a:r>
              <a:rPr lang="en-US" sz="2800" dirty="0"/>
              <a:t> </a:t>
            </a:r>
            <a:r>
              <a:rPr lang="sr-Cyrl-CS" sz="2800" dirty="0" smtClean="0"/>
              <a:t>протеза</a:t>
            </a:r>
          </a:p>
          <a:p>
            <a:pPr algn="ctr"/>
            <a:r>
              <a:rPr lang="sr-Cyrl-CS" sz="2800" dirty="0" smtClean="0"/>
              <a:t>-  Планирање денталног дела ППП -</a:t>
            </a:r>
            <a:endParaRPr lang="en-US" sz="2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33474" y="2611408"/>
            <a:ext cx="3737244" cy="230400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TextBox 2"/>
          <p:cNvSpPr txBox="1"/>
          <p:nvPr/>
        </p:nvSpPr>
        <p:spPr>
          <a:xfrm>
            <a:off x="217731" y="1406955"/>
            <a:ext cx="875298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2000" b="1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 улога денталног дела ППП </a:t>
            </a:r>
            <a:r>
              <a:rPr lang="sr-Cyrl-R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је да </a:t>
            </a:r>
            <a:r>
              <a:rPr lang="sr-Cyrl-R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ретинира и стабилизује протезу</a:t>
            </a:r>
            <a:r>
              <a:rPr lang="sr-Cyrl-R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У ретким случајевима, када су иниковане кукице са оклузалним наслоном, дентални део </a:t>
            </a:r>
            <a:r>
              <a:rPr lang="sr-Cyrl-R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преноси део оклузалног оптерећења на преостале зубе.</a:t>
            </a:r>
            <a:endParaRPr lang="en-GB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168275" y="3139313"/>
            <a:ext cx="4822189" cy="1169551"/>
          </a:xfrm>
          <a:prstGeom prst="rect">
            <a:avLst/>
          </a:prstGeom>
          <a:solidFill>
            <a:srgbClr val="CCFF66"/>
          </a:solidFill>
          <a:ln w="9525">
            <a:solidFill>
              <a:srgbClr val="00B050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sr-Cyrl-CS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Ретенција</a:t>
            </a:r>
            <a:r>
              <a:rPr lang="en-US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sz="20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ППП - дефиниција</a:t>
            </a:r>
            <a:endParaRPr lang="en-US" sz="20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  <a:defRPr/>
            </a:pPr>
            <a:r>
              <a:rPr lang="sr-Cyrl-CS" sz="2000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Отпор </a:t>
            </a:r>
            <a:r>
              <a:rPr lang="sr-Cyrl-CS" sz="2000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ретенционих елемената силама које настоје да одигну протезу са лежишта</a:t>
            </a:r>
            <a:r>
              <a:rPr lang="sl-SI" sz="2000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sr-Latn-CS" sz="2000" dirty="0"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2555"/>
    </mc:Choice>
    <mc:Fallback xmlns="">
      <p:transition spd="slow" advTm="9255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40" name="Rectangle 8"/>
          <p:cNvSpPr>
            <a:spLocks noGrp="1" noChangeArrowheads="1"/>
          </p:cNvSpPr>
          <p:nvPr>
            <p:ph idx="1"/>
          </p:nvPr>
        </p:nvSpPr>
        <p:spPr>
          <a:xfrm>
            <a:off x="344732" y="2804616"/>
            <a:ext cx="7928830" cy="1861039"/>
          </a:xfrm>
        </p:spPr>
        <p:txBody>
          <a:bodyPr>
            <a:normAutofit/>
          </a:bodyPr>
          <a:lstStyle/>
          <a:p>
            <a:pPr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sr-Cyrl-C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сили која настаје еластичном деформацијом ручице кукице</a:t>
            </a:r>
            <a:r>
              <a:rPr lang="sl-SI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sr-Cyrl-RS" alt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sr-Cyrl-R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трењу - између кукице и ретенционог зуба </a:t>
            </a:r>
            <a:r>
              <a:rPr lang="sl-SI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као и додирних површина протезе и преосталих зуба</a:t>
            </a:r>
            <a:endParaRPr lang="sr-Cyrl-RS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>
                <a:schemeClr val="tx1"/>
              </a:buClr>
              <a:buFont typeface="Wingdings" panose="05000000000000000000" pitchFamily="2" charset="2"/>
              <a:buChar char="Ø"/>
            </a:pPr>
            <a:r>
              <a:rPr lang="sr-Cyrl-R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sr-Cyrl-C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непосредном контакту протезне плоче и слузокоже РАГ-а, као и присуству пљувачке између протезе и слузокоже</a:t>
            </a:r>
            <a:r>
              <a:rPr lang="sl-SI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en-US" alt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9641" name="Text Box 9"/>
          <p:cNvSpPr txBox="1">
            <a:spLocks noChangeArrowheads="1"/>
          </p:cNvSpPr>
          <p:nvPr/>
        </p:nvSpPr>
        <p:spPr bwMode="auto">
          <a:xfrm>
            <a:off x="344732" y="1626670"/>
            <a:ext cx="8350859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sr-Cyrl-CS" sz="22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Како се као ретенциони елементи ППП користе углавном, жичане кукице то се ретенција </a:t>
            </a:r>
            <a:r>
              <a:rPr lang="sr-Cyrl-CS" sz="2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заснива на:</a:t>
            </a:r>
            <a:r>
              <a:rPr lang="sl-SI" sz="2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sr-Latn-CS" sz="22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1107831" y="1218164"/>
            <a:ext cx="716573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914400" y="148159"/>
            <a:ext cx="7552592" cy="954107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sr-Cyrl-CS" sz="2800" dirty="0"/>
              <a:t>Парцијална</a:t>
            </a:r>
            <a:r>
              <a:rPr lang="en-US" sz="2800" dirty="0"/>
              <a:t> </a:t>
            </a:r>
            <a:r>
              <a:rPr lang="sr-Cyrl-CS" sz="2800" dirty="0"/>
              <a:t>плочаста</a:t>
            </a:r>
            <a:r>
              <a:rPr lang="en-US" sz="2800" dirty="0"/>
              <a:t> </a:t>
            </a:r>
            <a:r>
              <a:rPr lang="sr-Cyrl-CS" sz="2800" dirty="0" smtClean="0"/>
              <a:t>протеза</a:t>
            </a:r>
          </a:p>
          <a:p>
            <a:pPr algn="ctr"/>
            <a:r>
              <a:rPr lang="sr-Cyrl-CS" sz="2800" dirty="0" smtClean="0"/>
              <a:t>-  Планирање денталног дела ППП -</a:t>
            </a:r>
            <a:endParaRPr lang="en-US" sz="2800" dirty="0"/>
          </a:p>
        </p:txBody>
      </p:sp>
      <p:sp>
        <p:nvSpPr>
          <p:cNvPr id="2" name="Rectangle 1"/>
          <p:cNvSpPr/>
          <p:nvPr/>
        </p:nvSpPr>
        <p:spPr>
          <a:xfrm>
            <a:off x="611980" y="5261997"/>
            <a:ext cx="7960520" cy="369332"/>
          </a:xfrm>
          <a:prstGeom prst="rect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lin ang="2700000" scaled="1"/>
            <a:tileRect/>
          </a:gra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  <a:buClr>
                <a:schemeClr val="tx1"/>
              </a:buClr>
            </a:pPr>
            <a:r>
              <a:rPr lang="sr-Cyrl-C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Ретенциона сила је </a:t>
            </a:r>
            <a:r>
              <a:rPr lang="sr-Cyrl-C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директ</a:t>
            </a:r>
            <a:r>
              <a:rPr lang="sr-Cyrl-R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sr-Cyrl-C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 </a:t>
            </a:r>
            <a:r>
              <a:rPr lang="sr-Cyrl-C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сразмерна величини додирних површина</a:t>
            </a:r>
            <a:r>
              <a:rPr lang="sl-SI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sr-Latn-CS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30067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96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96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800" decel="100000" fill="hold"/>
                                        <p:tgtEl>
                                          <p:spTgt spid="696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696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96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96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96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964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96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964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41" grpId="0"/>
      <p:bldP spid="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7" name="Rectangle 3"/>
          <p:cNvSpPr>
            <a:spLocks noGrp="1" noChangeArrowheads="1"/>
          </p:cNvSpPr>
          <p:nvPr>
            <p:ph idx="1"/>
          </p:nvPr>
        </p:nvSpPr>
        <p:spPr>
          <a:xfrm>
            <a:off x="441692" y="2719565"/>
            <a:ext cx="7561262" cy="1008063"/>
          </a:xfrm>
        </p:spPr>
        <p:txBody>
          <a:bodyPr>
            <a:normAutofit/>
          </a:bodyPr>
          <a:lstStyle/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/>
              </a:buClr>
              <a:buFontTx/>
              <a:buChar char="•"/>
              <a:defRPr/>
            </a:pPr>
            <a:r>
              <a:rPr lang="sr-Cyrl-C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Однос ретенционих елемената и ретенционог зуба</a:t>
            </a:r>
            <a:r>
              <a:rPr lang="sl-SI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sl-SI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4320" indent="-274320" eaLnBrk="1" fontAlgn="auto" hangingPunct="1">
              <a:lnSpc>
                <a:spcPct val="90000"/>
              </a:lnSpc>
              <a:spcAft>
                <a:spcPts val="0"/>
              </a:spcAft>
              <a:buClr>
                <a:schemeClr val="tx1"/>
              </a:buClr>
              <a:buFontTx/>
              <a:buChar char="•"/>
              <a:defRPr/>
            </a:pPr>
            <a:r>
              <a:rPr lang="sr-Cyrl-C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Однос свих кукица у зубном низу</a:t>
            </a:r>
            <a:r>
              <a:rPr lang="sl-SI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sr-Latn-C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2709" name="Text Box 5"/>
          <p:cNvSpPr txBox="1">
            <a:spLocks noChangeArrowheads="1"/>
          </p:cNvSpPr>
          <p:nvPr/>
        </p:nvSpPr>
        <p:spPr bwMode="auto">
          <a:xfrm>
            <a:off x="397669" y="2090765"/>
            <a:ext cx="359886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sr-Cyrl-CS" sz="2400" u="sng" dirty="0"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Основни проблеми</a:t>
            </a:r>
            <a:endParaRPr lang="sr-Latn-CS" sz="2400" u="sng" dirty="0"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2711" name="Text Box 7"/>
          <p:cNvSpPr txBox="1">
            <a:spLocks noChangeArrowheads="1"/>
          </p:cNvSpPr>
          <p:nvPr/>
        </p:nvSpPr>
        <p:spPr bwMode="auto">
          <a:xfrm>
            <a:off x="346320" y="3894763"/>
            <a:ext cx="792724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sr-Cyrl-CS" sz="2000" b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Редослед поступака у планирању ретенционог система:</a:t>
            </a:r>
            <a:endParaRPr lang="sr-Latn-CS" sz="2000" b="1" u="sng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2712" name="Rectangle 8"/>
          <p:cNvSpPr>
            <a:spLocks noChangeArrowheads="1"/>
          </p:cNvSpPr>
          <p:nvPr/>
        </p:nvSpPr>
        <p:spPr bwMode="auto">
          <a:xfrm>
            <a:off x="395288" y="4629142"/>
            <a:ext cx="7202487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SzPct val="80000"/>
              <a:buFontTx/>
              <a:buChar char="•"/>
              <a:defRPr/>
            </a:pPr>
            <a:r>
              <a:rPr lang="sr-Cyrl-CS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избор ретенционог зуба</a:t>
            </a:r>
            <a:r>
              <a:rPr lang="sl-SI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SzPct val="80000"/>
              <a:buFontTx/>
              <a:buChar char="•"/>
              <a:defRPr/>
            </a:pPr>
            <a:r>
              <a:rPr lang="sr-Cyrl-CS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избор кукице и </a:t>
            </a:r>
            <a:endParaRPr lang="sl-SI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Clr>
                <a:schemeClr val="tx1"/>
              </a:buClr>
              <a:buSzPct val="80000"/>
              <a:buFontTx/>
              <a:buChar char="•"/>
              <a:defRPr/>
            </a:pPr>
            <a:r>
              <a:rPr lang="sr-Cyrl-CS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одређивање међусобног односа кукица</a:t>
            </a:r>
            <a:r>
              <a:rPr lang="sl-SI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sr-Latn-C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1107831" y="1218164"/>
            <a:ext cx="716573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914400" y="148159"/>
            <a:ext cx="7552592" cy="954107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sr-Cyrl-CS" sz="2800" dirty="0"/>
              <a:t>Парцијална</a:t>
            </a:r>
            <a:r>
              <a:rPr lang="en-US" sz="2800" dirty="0"/>
              <a:t> </a:t>
            </a:r>
            <a:r>
              <a:rPr lang="sr-Cyrl-CS" sz="2800" dirty="0"/>
              <a:t>плочаста</a:t>
            </a:r>
            <a:r>
              <a:rPr lang="en-US" sz="2800" dirty="0"/>
              <a:t> </a:t>
            </a:r>
            <a:r>
              <a:rPr lang="sr-Cyrl-CS" sz="2800" dirty="0" smtClean="0"/>
              <a:t>протеза</a:t>
            </a:r>
          </a:p>
          <a:p>
            <a:pPr algn="ctr"/>
            <a:r>
              <a:rPr lang="sr-Cyrl-CS" sz="2800" dirty="0" smtClean="0"/>
              <a:t>-  Планирање денталног дела ППП -</a:t>
            </a:r>
            <a:endParaRPr lang="en-US" sz="2800" dirty="0"/>
          </a:p>
        </p:txBody>
      </p:sp>
      <p:sp>
        <p:nvSpPr>
          <p:cNvPr id="2" name="TextBox 1"/>
          <p:cNvSpPr txBox="1"/>
          <p:nvPr/>
        </p:nvSpPr>
        <p:spPr>
          <a:xfrm>
            <a:off x="441692" y="1400481"/>
            <a:ext cx="4033593" cy="4001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r>
              <a:rPr lang="sr-Cyrl-R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Планирање ретенционог система</a:t>
            </a:r>
            <a:endParaRPr lang="en-GB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99137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727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1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3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4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727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7" presetID="5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2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7270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727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727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800" decel="100000" fill="hold"/>
                                        <p:tgtEl>
                                          <p:spTgt spid="727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727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7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727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727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800" decel="100000" fill="hold"/>
                                        <p:tgtEl>
                                          <p:spTgt spid="727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727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707" grpId="0" build="p"/>
      <p:bldP spid="72709" grpId="0"/>
      <p:bldP spid="72711" grpId="0"/>
      <p:bldP spid="72712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8" name="Text Box 10"/>
          <p:cNvSpPr txBox="1">
            <a:spLocks noChangeArrowheads="1"/>
          </p:cNvSpPr>
          <p:nvPr/>
        </p:nvSpPr>
        <p:spPr bwMode="auto">
          <a:xfrm>
            <a:off x="738554" y="3426096"/>
            <a:ext cx="7614138" cy="1800225"/>
          </a:xfrm>
          <a:prstGeom prst="rect">
            <a:avLst/>
          </a:prstGeom>
          <a:solidFill>
            <a:srgbClr val="FFCCFF"/>
          </a:solidFill>
          <a:ln>
            <a:solidFill>
              <a:schemeClr val="tx1"/>
            </a:solidFill>
            <a:headEnd/>
            <a:tailEnd/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sr-Cyrl-C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Ако су ретенциони зуби у паровима</a:t>
            </a:r>
            <a:r>
              <a:rPr lang="sl-SI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sr-Cyrl-C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ct val="50000"/>
              </a:spcBef>
              <a:defRPr/>
            </a:pPr>
            <a:r>
              <a:rPr lang="sl-SI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15-25, 14-26, 13-27, 33-47, 34-46 </a:t>
            </a:r>
            <a:r>
              <a:rPr lang="sr-Cyrl-CS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сл.- мирно лежање протезе</a:t>
            </a:r>
          </a:p>
          <a:p>
            <a:pPr algn="ctr">
              <a:spcBef>
                <a:spcPct val="50000"/>
              </a:spcBef>
              <a:defRPr/>
            </a:pPr>
            <a:r>
              <a:rPr lang="sr-Cyrl-CS" sz="2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</a:t>
            </a:r>
          </a:p>
          <a:p>
            <a:pPr algn="ctr">
              <a:spcBef>
                <a:spcPct val="50000"/>
              </a:spcBef>
              <a:defRPr/>
            </a:pPr>
            <a:r>
              <a:rPr lang="sr-Cyrl-CS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правило</a:t>
            </a:r>
            <a:r>
              <a:rPr lang="sr-Cyrl-CS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 </a:t>
            </a:r>
            <a:r>
              <a:rPr lang="sr-Cyrl-CS" b="1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десет зуба</a:t>
            </a:r>
            <a:r>
              <a:rPr lang="sr-Cyrl-CS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</a:p>
        </p:txBody>
      </p:sp>
      <p:sp>
        <p:nvSpPr>
          <p:cNvPr id="73741" name="Text Box 13"/>
          <p:cNvSpPr txBox="1">
            <a:spLocks noChangeArrowheads="1"/>
          </p:cNvSpPr>
          <p:nvPr/>
        </p:nvSpPr>
        <p:spPr bwMode="auto">
          <a:xfrm>
            <a:off x="358775" y="5476102"/>
            <a:ext cx="8569325" cy="1062037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tx1"/>
            </a:solidFill>
            <a:headEnd/>
            <a:tailEnd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sr-Cyrl-CS" dirty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Први Њутнов закон</a:t>
            </a:r>
            <a:endParaRPr lang="sr-Latn-CS" dirty="0">
              <a:solidFill>
                <a:schemeClr val="tx1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50000"/>
              </a:spcBef>
              <a:defRPr/>
            </a:pPr>
            <a:r>
              <a:rPr lang="sr-Cyrl-C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Тијело мирује ако је збир свих сила које дјелују на њега једнак нули</a:t>
            </a:r>
            <a:r>
              <a:rPr lang="sl-SI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sl-SI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itchFamily="18" charset="2"/>
              </a:rPr>
              <a:t>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itchFamily="18" charset="2"/>
              </a:rPr>
              <a:t>F=0)</a:t>
            </a:r>
            <a:r>
              <a:rPr lang="sl-SI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sr-Cyrl-C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уз услов да је збир свих комената сила једнак нули</a:t>
            </a:r>
            <a:r>
              <a:rPr lang="sl-SI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sl-SI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itchFamily="18" charset="2"/>
              </a:rPr>
              <a:t>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Symbol" pitchFamily="18" charset="2"/>
              </a:rPr>
              <a:t>M=0)</a:t>
            </a:r>
            <a:r>
              <a:rPr lang="sl-SI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sr-Latn-CS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Okvir za tekst 7"/>
          <p:cNvSpPr txBox="1">
            <a:spLocks noChangeArrowheads="1"/>
          </p:cNvSpPr>
          <p:nvPr/>
        </p:nvSpPr>
        <p:spPr bwMode="auto">
          <a:xfrm>
            <a:off x="358775" y="1998965"/>
            <a:ext cx="8336573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r>
              <a:rPr lang="sr-Cyrl-CS" altLang="en-US" dirty="0">
                <a:solidFill>
                  <a:srgbClr val="33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Ретенциони елементи </a:t>
            </a:r>
            <a:r>
              <a:rPr lang="sr-Cyrl-CS" altLang="en-US" dirty="0" smtClean="0">
                <a:solidFill>
                  <a:srgbClr val="33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 постављају на </a:t>
            </a:r>
            <a:r>
              <a:rPr lang="sr-Cyrl-CS" altLang="en-US" dirty="0">
                <a:solidFill>
                  <a:srgbClr val="33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зубе који се граниче са </a:t>
            </a:r>
            <a:r>
              <a:rPr lang="sr-Cyrl-CS" altLang="en-US" dirty="0" smtClean="0">
                <a:solidFill>
                  <a:srgbClr val="33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безубим </a:t>
            </a:r>
            <a:r>
              <a:rPr lang="sr-Cyrl-CS" altLang="en-US" dirty="0">
                <a:solidFill>
                  <a:srgbClr val="33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пољем- </a:t>
            </a:r>
            <a:r>
              <a:rPr lang="sr-Cyrl-CS" altLang="en-US" b="1" dirty="0">
                <a:solidFill>
                  <a:srgbClr val="333399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РЕТЕНЦИОНИ  ЗУБИ</a:t>
            </a:r>
            <a:endParaRPr lang="bs-Latn-BA" altLang="en-US" b="1" dirty="0">
              <a:solidFill>
                <a:srgbClr val="333399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1107831" y="1218164"/>
            <a:ext cx="716573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914400" y="148159"/>
            <a:ext cx="7552592" cy="954107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sr-Cyrl-CS" sz="2800" dirty="0"/>
              <a:t>Парцијална</a:t>
            </a:r>
            <a:r>
              <a:rPr lang="en-US" sz="2800" dirty="0"/>
              <a:t> </a:t>
            </a:r>
            <a:r>
              <a:rPr lang="sr-Cyrl-CS" sz="2800" dirty="0"/>
              <a:t>плочаста</a:t>
            </a:r>
            <a:r>
              <a:rPr lang="en-US" sz="2800" dirty="0"/>
              <a:t> </a:t>
            </a:r>
            <a:r>
              <a:rPr lang="sr-Cyrl-CS" sz="2800" dirty="0" smtClean="0"/>
              <a:t>протеза</a:t>
            </a:r>
          </a:p>
          <a:p>
            <a:pPr algn="ctr"/>
            <a:r>
              <a:rPr lang="sr-Cyrl-CS" sz="2800" dirty="0" smtClean="0"/>
              <a:t>-  Планирање денталног дела ППП -</a:t>
            </a:r>
            <a:endParaRPr lang="en-US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441692" y="1400481"/>
            <a:ext cx="4033593" cy="40011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r>
              <a:rPr lang="sr-Cyrl-R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Планирање ретенционог система</a:t>
            </a:r>
            <a:endParaRPr lang="en-GB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143183" y="2714401"/>
            <a:ext cx="6884194" cy="369332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Линија која спаја два ретенциона зуба – </a:t>
            </a:r>
            <a:r>
              <a:rPr lang="sr-Cyrl-R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РЕТЕНЦИОНА ЛИНИЈА</a:t>
            </a:r>
            <a:endParaRPr lang="en-GB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742B1DE-B762-0C46-9125-C179ACEC9167}"/>
              </a:ext>
            </a:extLst>
          </p:cNvPr>
          <p:cNvSpPr/>
          <p:nvPr/>
        </p:nvSpPr>
        <p:spPr>
          <a:xfrm>
            <a:off x="738554" y="3426096"/>
            <a:ext cx="7614138" cy="1800225"/>
          </a:xfrm>
          <a:prstGeom prst="rect">
            <a:avLst/>
          </a:prstGeom>
          <a:noFill/>
          <a:ln w="7620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" name="Picture 4" descr="Design Read Sticker by Cosmopolitan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135072" flipV="1">
            <a:off x="7710377" y="4220293"/>
            <a:ext cx="1126371" cy="11263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8072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37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37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37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37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37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3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738" grpId="0" animBg="1"/>
      <p:bldP spid="73741" grpId="0" animBg="1"/>
      <p:bldP spid="13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81" name="Rectangle 5"/>
          <p:cNvSpPr>
            <a:spLocks noGrp="1" noChangeArrowheads="1"/>
          </p:cNvSpPr>
          <p:nvPr>
            <p:ph type="ctrTitle" idx="4294967295"/>
          </p:nvPr>
        </p:nvSpPr>
        <p:spPr>
          <a:xfrm>
            <a:off x="211259" y="1938546"/>
            <a:ext cx="4479437" cy="1832123"/>
          </a:xfrm>
          <a:solidFill>
            <a:srgbClr val="CCECFF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>
            <a:normAutofit/>
          </a:bodyPr>
          <a:lstStyle/>
          <a:p>
            <a:pPr algn="l" eaLnBrk="1" hangingPunct="1"/>
            <a:r>
              <a:rPr lang="sr-Cyrl-CS" altLang="en-US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НАЛАЗИ СЕ НА ПРЕСЕКУ </a:t>
            </a:r>
            <a:r>
              <a:rPr lang="sr-Cyrl-CS" altLang="en-US" sz="1800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САГИТАЛНЕ МЕДИЈАЛНЕ ЛИНИЈЕ</a:t>
            </a:r>
            <a:r>
              <a:rPr lang="sr-Cyrl-CS" altLang="en-US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ЛИНИЈЕ </a:t>
            </a:r>
            <a:r>
              <a:rPr lang="sl-SI" altLang="en-US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l-SI" altLang="en-US" sz="1800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sr-Cyrl-CS" altLang="en-US" sz="1800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РЕТЕНЦИОНА ИЛИ ТЕЖИШНА ЛИНИЈА)</a:t>
            </a:r>
            <a:r>
              <a:rPr lang="sl-SI" altLang="en-US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КОЈА СПАЈА ДВА ЗУБА СУПРОТНИХ СТРАНА ВИЛИЦЕ ИЗМЕЂУ КОЈИХ СЕ НАЛАЗИ ЈОШ ОСАМ ЗУБА </a:t>
            </a:r>
            <a:br>
              <a:rPr lang="sr-Cyrl-CS" altLang="en-US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l-SI" altLang="en-US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sr-Cyrl-CS" altLang="en-US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правило</a:t>
            </a:r>
            <a:r>
              <a:rPr lang="sl-SI" altLang="en-US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sr-Cyrl-CS" altLang="en-US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десет зуба</a:t>
            </a:r>
            <a:r>
              <a:rPr lang="sl-SI" altLang="en-US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”).</a:t>
            </a:r>
            <a:endParaRPr lang="sr-Latn-CS" altLang="en-US" sz="18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8915" name="Text Box 4"/>
          <p:cNvSpPr txBox="1">
            <a:spLocks noChangeArrowheads="1"/>
          </p:cNvSpPr>
          <p:nvPr/>
        </p:nvSpPr>
        <p:spPr bwMode="auto">
          <a:xfrm>
            <a:off x="211259" y="1347523"/>
            <a:ext cx="2609972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sr-Cyrl-CS" alt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Тежиште протезе</a:t>
            </a:r>
            <a:endParaRPr lang="sr-Latn-CS" alt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5785" name="Text Box 9"/>
          <p:cNvSpPr txBox="1">
            <a:spLocks noChangeArrowheads="1"/>
          </p:cNvSpPr>
          <p:nvPr/>
        </p:nvSpPr>
        <p:spPr bwMode="auto">
          <a:xfrm>
            <a:off x="478264" y="5396573"/>
            <a:ext cx="8424863" cy="646331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sr-Cyrl-C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Ретенциона линија </a:t>
            </a:r>
            <a:r>
              <a:rPr lang="sr-Cyrl-CS" dirty="0">
                <a:solidFill>
                  <a:srgbClr val="92D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ће се поклапати са </a:t>
            </a:r>
            <a:r>
              <a:rPr lang="sr-Cyrl-C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тежишном линијом</a:t>
            </a:r>
            <a:r>
              <a:rPr lang="sr-Cyrl-CS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dirty="0">
                <a:solidFill>
                  <a:srgbClr val="92D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 пролазити кроз </a:t>
            </a:r>
            <a:r>
              <a:rPr lang="sr-Cyrl-CS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ТЕЖИШТЕ, </a:t>
            </a:r>
            <a:r>
              <a:rPr lang="sr-Cyrl-CS" dirty="0">
                <a:solidFill>
                  <a:srgbClr val="92D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ако су </a:t>
            </a:r>
            <a:r>
              <a:rPr lang="sr-Cyrl-CS" dirty="0">
                <a:solidFill>
                  <a:srgbClr val="00B0F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ретенциони зуби </a:t>
            </a:r>
            <a:r>
              <a:rPr lang="sr-Cyrl-CS" dirty="0">
                <a:solidFill>
                  <a:srgbClr val="92D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распоређени по </a:t>
            </a:r>
            <a:r>
              <a:rPr lang="sr-Cyrl-CS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правилу </a:t>
            </a:r>
            <a:r>
              <a:rPr lang="sl-SI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sr-Cyrl-CS" dirty="0">
                <a:solidFill>
                  <a:srgbClr val="FFC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десет зуба</a:t>
            </a:r>
            <a:r>
              <a:rPr lang="sl-SI" dirty="0">
                <a:solidFill>
                  <a:srgbClr val="92D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en-US" dirty="0">
                <a:solidFill>
                  <a:srgbClr val="92D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sl-SI" dirty="0">
                <a:solidFill>
                  <a:srgbClr val="92D05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sr-Latn-CS" dirty="0">
              <a:solidFill>
                <a:srgbClr val="92D05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1107831" y="1218164"/>
            <a:ext cx="716573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914400" y="148159"/>
            <a:ext cx="7552592" cy="954107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sr-Cyrl-CS" sz="2800" dirty="0"/>
              <a:t>Парцијална</a:t>
            </a:r>
            <a:r>
              <a:rPr lang="en-US" sz="2800" dirty="0"/>
              <a:t> </a:t>
            </a:r>
            <a:r>
              <a:rPr lang="sr-Cyrl-CS" sz="2800" dirty="0"/>
              <a:t>плочаста</a:t>
            </a:r>
            <a:r>
              <a:rPr lang="en-US" sz="2800" dirty="0"/>
              <a:t> </a:t>
            </a:r>
            <a:r>
              <a:rPr lang="sr-Cyrl-CS" sz="2800" dirty="0" smtClean="0"/>
              <a:t>протеза</a:t>
            </a:r>
          </a:p>
          <a:p>
            <a:pPr algn="ctr"/>
            <a:r>
              <a:rPr lang="sr-Cyrl-CS" sz="2800" dirty="0" smtClean="0"/>
              <a:t>-  Планирање денталног дела ППП -</a:t>
            </a:r>
            <a:endParaRPr lang="en-US" sz="2800" dirty="0"/>
          </a:p>
        </p:txBody>
      </p:sp>
      <p:sp>
        <p:nvSpPr>
          <p:cNvPr id="2" name="TextBox 1"/>
          <p:cNvSpPr txBox="1"/>
          <p:nvPr/>
        </p:nvSpPr>
        <p:spPr>
          <a:xfrm>
            <a:off x="211259" y="4476242"/>
            <a:ext cx="5020408" cy="369332"/>
          </a:xfrm>
          <a:prstGeom prst="rect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lin ang="2700000" scaled="1"/>
            <a:tileRect/>
          </a:gra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стабилну протезу важан је положај тежишта!!!</a:t>
            </a:r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06291" y="1405187"/>
            <a:ext cx="3584759" cy="35725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011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57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57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57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57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781" grpId="0" animBg="1"/>
      <p:bldP spid="75785" grpId="0" animBg="1"/>
      <p:bldP spid="2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33" name="Rectangle 9"/>
          <p:cNvSpPr>
            <a:spLocks noGrp="1" noChangeArrowheads="1"/>
          </p:cNvSpPr>
          <p:nvPr>
            <p:ph type="title"/>
          </p:nvPr>
        </p:nvSpPr>
        <p:spPr>
          <a:xfrm>
            <a:off x="368056" y="1859605"/>
            <a:ext cx="8496300" cy="716960"/>
          </a:xfrm>
          <a:solidFill>
            <a:srgbClr val="CCECFF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/>
          <a:lstStyle/>
          <a:p>
            <a:pPr eaLnBrk="1" hangingPunct="1"/>
            <a:r>
              <a:rPr lang="sr-Cyrl-CS" altLang="en-US" sz="2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Другачији распоред преосталих зуба доводи до нестабилности пп  и патолошког дјеловања  на носећа  ткива и поред задовољавајуће ретенције</a:t>
            </a:r>
            <a:endParaRPr lang="sr-Latn-CS" altLang="en-US" sz="21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7835" name="Text Box 11"/>
          <p:cNvSpPr txBox="1">
            <a:spLocks noChangeArrowheads="1"/>
          </p:cNvSpPr>
          <p:nvPr/>
        </p:nvSpPr>
        <p:spPr bwMode="auto">
          <a:xfrm>
            <a:off x="1028701" y="6173788"/>
            <a:ext cx="2952750" cy="584775"/>
          </a:xfrm>
          <a:prstGeom prst="rect">
            <a:avLst/>
          </a:prstGeom>
          <a:solidFill>
            <a:srgbClr val="CCE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sr-Cyrl-C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Ретенциона линија пролази </a:t>
            </a:r>
            <a:r>
              <a:rPr lang="sr-Cyrl-C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иза</a:t>
            </a:r>
            <a:r>
              <a:rPr lang="sr-Cyrl-C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тежишта</a:t>
            </a:r>
            <a:endParaRPr lang="sr-Latn-C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7836" name="Text Box 12"/>
          <p:cNvSpPr txBox="1">
            <a:spLocks noChangeArrowheads="1"/>
          </p:cNvSpPr>
          <p:nvPr/>
        </p:nvSpPr>
        <p:spPr bwMode="auto">
          <a:xfrm>
            <a:off x="5587267" y="6173787"/>
            <a:ext cx="2879725" cy="584775"/>
          </a:xfrm>
          <a:prstGeom prst="rect">
            <a:avLst/>
          </a:prstGeom>
          <a:solidFill>
            <a:srgbClr val="CCE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sr-Cyrl-C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Ретенциона линија пролази </a:t>
            </a:r>
            <a:r>
              <a:rPr lang="sr-Cyrl-C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испред</a:t>
            </a:r>
            <a:r>
              <a:rPr lang="sr-Cyrl-C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тежишта</a:t>
            </a:r>
            <a:endParaRPr lang="sr-Latn-C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1107831" y="1218164"/>
            <a:ext cx="716573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914400" y="148159"/>
            <a:ext cx="7552592" cy="954107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sr-Cyrl-CS" sz="2800" dirty="0"/>
              <a:t>Парцијална</a:t>
            </a:r>
            <a:r>
              <a:rPr lang="en-US" sz="2800" dirty="0"/>
              <a:t> </a:t>
            </a:r>
            <a:r>
              <a:rPr lang="sr-Cyrl-CS" sz="2800" dirty="0"/>
              <a:t>плочаста</a:t>
            </a:r>
            <a:r>
              <a:rPr lang="en-US" sz="2800" dirty="0"/>
              <a:t> </a:t>
            </a:r>
            <a:r>
              <a:rPr lang="sr-Cyrl-CS" sz="2800" dirty="0" smtClean="0"/>
              <a:t>протеза</a:t>
            </a:r>
          </a:p>
          <a:p>
            <a:pPr algn="ctr"/>
            <a:r>
              <a:rPr lang="sr-Cyrl-CS" sz="2800" dirty="0" smtClean="0"/>
              <a:t>-  Планирање денталног дела ППП -</a:t>
            </a:r>
            <a:endParaRPr lang="en-US" sz="2800" dirty="0"/>
          </a:p>
        </p:txBody>
      </p:sp>
      <p:sp>
        <p:nvSpPr>
          <p:cNvPr id="9" name="Text Box 4"/>
          <p:cNvSpPr txBox="1">
            <a:spLocks noChangeArrowheads="1"/>
          </p:cNvSpPr>
          <p:nvPr/>
        </p:nvSpPr>
        <p:spPr bwMode="auto">
          <a:xfrm>
            <a:off x="368056" y="1359873"/>
            <a:ext cx="2609972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sr-Cyrl-CS" alt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Тежиште протезе</a:t>
            </a:r>
            <a:endParaRPr lang="sr-Latn-CS" alt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1" name="Content Placeholder 20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756871" y="2709337"/>
            <a:ext cx="3703638" cy="3356047"/>
          </a:xfrm>
          <a:prstGeom prst="rect">
            <a:avLst/>
          </a:prstGeom>
        </p:spPr>
      </p:pic>
      <p:pic>
        <p:nvPicPr>
          <p:cNvPr id="23" name="Content Placeholder 22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076580" y="2709337"/>
            <a:ext cx="3901098" cy="33560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5303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7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78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78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78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778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835" grpId="0" animBg="1"/>
      <p:bldP spid="77836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4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368056" y="1750684"/>
            <a:ext cx="8424863" cy="1139825"/>
          </a:xfrm>
        </p:spPr>
        <p:txBody>
          <a:bodyPr>
            <a:normAutofit/>
          </a:bodyPr>
          <a:lstStyle/>
          <a:p>
            <a:pPr marL="342900" indent="-342900" eaLnBrk="1" fontAlgn="auto" hangingPunct="1">
              <a:spcAft>
                <a:spcPts val="0"/>
              </a:spcAft>
              <a:buFont typeface="Wingdings" panose="05000000000000000000" pitchFamily="2" charset="2"/>
              <a:buChar char="q"/>
              <a:defRPr/>
            </a:pPr>
            <a:r>
              <a:rPr lang="sr-Cyrl-CS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Када је распоред преосталих зуба неповљан ретенциона линија не пролази кроз тежиште, у том случају ретенциона линија постаје осовина обртања односно осовина ротације протезе. </a:t>
            </a:r>
            <a:br>
              <a:rPr lang="sr-Cyrl-CS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Cyrl-CS" sz="1800" dirty="0" smtClean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Протеза је изложена моменту силе и понаша се као полуга.</a:t>
            </a:r>
            <a:endParaRPr lang="sr-Latn-CS" sz="1800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0964" name="Text Box 6"/>
          <p:cNvSpPr txBox="1">
            <a:spLocks noChangeArrowheads="1"/>
          </p:cNvSpPr>
          <p:nvPr/>
        </p:nvSpPr>
        <p:spPr bwMode="auto">
          <a:xfrm>
            <a:off x="755650" y="3429000"/>
            <a:ext cx="6911975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</a:pPr>
            <a:endParaRPr lang="sr-Latn-CS" altLang="en-US"/>
          </a:p>
        </p:txBody>
      </p:sp>
      <p:sp>
        <p:nvSpPr>
          <p:cNvPr id="81928" name="Text Box 8"/>
          <p:cNvSpPr txBox="1">
            <a:spLocks noChangeArrowheads="1"/>
          </p:cNvSpPr>
          <p:nvPr/>
        </p:nvSpPr>
        <p:spPr bwMode="auto">
          <a:xfrm>
            <a:off x="1306146" y="4013197"/>
            <a:ext cx="6769100" cy="800100"/>
          </a:xfrm>
          <a:prstGeom prst="rect">
            <a:avLst/>
          </a:prstGeom>
          <a:solidFill>
            <a:srgbClr val="CCECFF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sr-Cyrl-C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 би се неутралисало извртање протезе користе се </a:t>
            </a:r>
            <a:r>
              <a:rPr lang="sr-Cyrl-C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стабилизациони елементи</a:t>
            </a:r>
            <a:r>
              <a:rPr lang="sl-SI" alt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sr-Latn-CS" alt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1929" name="Text Box 9"/>
          <p:cNvSpPr txBox="1">
            <a:spLocks noChangeArrowheads="1"/>
          </p:cNvSpPr>
          <p:nvPr/>
        </p:nvSpPr>
        <p:spPr bwMode="auto">
          <a:xfrm>
            <a:off x="368056" y="5312971"/>
            <a:ext cx="6696075" cy="646113"/>
          </a:xfrm>
          <a:prstGeom prst="rect">
            <a:avLst/>
          </a:prstGeom>
          <a:gradFill flip="none" rotWithShape="1">
            <a:gsLst>
              <a:gs pos="0">
                <a:srgbClr val="A50021">
                  <a:shade val="30000"/>
                  <a:satMod val="115000"/>
                </a:srgbClr>
              </a:gs>
              <a:gs pos="50000">
                <a:srgbClr val="A50021">
                  <a:shade val="67500"/>
                  <a:satMod val="115000"/>
                </a:srgbClr>
              </a:gs>
              <a:gs pos="100000">
                <a:srgbClr val="A50021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sr-Cyrl-CS" altLang="en-US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планирању протезе требало би наћи могућности и за неутралисање сила у хоризонталној равни</a:t>
            </a:r>
            <a:r>
              <a:rPr lang="sl-SI" altLang="en-US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sr-Latn-CS" altLang="en-US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1107831" y="1218164"/>
            <a:ext cx="716573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914400" y="148159"/>
            <a:ext cx="7552592" cy="954107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sr-Cyrl-CS" sz="2800" dirty="0"/>
              <a:t>Парцијална</a:t>
            </a:r>
            <a:r>
              <a:rPr lang="en-US" sz="2800" dirty="0"/>
              <a:t> </a:t>
            </a:r>
            <a:r>
              <a:rPr lang="sr-Cyrl-CS" sz="2800" dirty="0"/>
              <a:t>плочаста</a:t>
            </a:r>
            <a:r>
              <a:rPr lang="en-US" sz="2800" dirty="0"/>
              <a:t> </a:t>
            </a:r>
            <a:r>
              <a:rPr lang="sr-Cyrl-CS" sz="2800" dirty="0" smtClean="0"/>
              <a:t>протеза</a:t>
            </a:r>
          </a:p>
          <a:p>
            <a:pPr algn="ctr"/>
            <a:r>
              <a:rPr lang="sr-Cyrl-CS" sz="2800" dirty="0" smtClean="0"/>
              <a:t>-  Планирање денталног дела ППП -</a:t>
            </a:r>
            <a:endParaRPr lang="en-US" sz="2800" dirty="0"/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368056" y="1289019"/>
            <a:ext cx="2609972" cy="461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sr-Cyrl-CS" altLang="en-US" sz="24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Тежиште протезе</a:t>
            </a:r>
            <a:endParaRPr lang="sr-Latn-CS" altLang="en-US" sz="24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72561" y="3067899"/>
            <a:ext cx="8608281" cy="52322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r>
              <a:rPr lang="sr-Cyrl-R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 случају </a:t>
            </a:r>
            <a:r>
              <a:rPr lang="sr-Cyrl-RS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обостраног скраћеног зубног низа</a:t>
            </a:r>
            <a:r>
              <a:rPr lang="sr-Cyrl-R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као једна тачка осовине ротације може бити предео </a:t>
            </a:r>
            <a:r>
              <a:rPr lang="en-US" sz="1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tubera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горње вилице или </a:t>
            </a:r>
            <a:r>
              <a:rPr lang="en-US" sz="1400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tuberkuluma</a:t>
            </a:r>
            <a:r>
              <a:rPr lang="en-U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sz="1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доње вилице, док са супротне стране гранични зуб чини другу тачку.</a:t>
            </a:r>
            <a:endParaRPr lang="en-GB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Picture 4" descr="Design Read Sticker by Cosmopolitan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135072" flipV="1">
            <a:off x="7502082" y="3832453"/>
            <a:ext cx="1929820" cy="1929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68415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19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19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19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19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19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8" grpId="0" animBg="1"/>
      <p:bldP spid="81929" grpId="0" animBg="1"/>
      <p:bldP spid="2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6" name="Rectangle 4"/>
          <p:cNvSpPr>
            <a:spLocks noGrp="1" noChangeArrowheads="1"/>
          </p:cNvSpPr>
          <p:nvPr>
            <p:ph type="title"/>
          </p:nvPr>
        </p:nvSpPr>
        <p:spPr>
          <a:xfrm>
            <a:off x="539749" y="2303585"/>
            <a:ext cx="4762013" cy="2881543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sl-SI" sz="2400" b="1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sr-Cyrl-CS" sz="2400" b="1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рута</a:t>
            </a:r>
            <a:r>
              <a:rPr lang="sl-SI" sz="2400" b="1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l-SI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sr-Cyrl-C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гингивални део протезе (или само седло) круто су везани са денталним делом, па се на месту везе не може остварити покрет</a:t>
            </a:r>
            <a:br>
              <a:rPr lang="sr-Cyrl-C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Cyrl-C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sr-Cyrl-C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sr-Cyrl-CS" sz="2400" b="1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Покретна</a:t>
            </a:r>
            <a:r>
              <a:rPr lang="sr-Cyrl-C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могућа је слобода кретње гингивалног дела ПП или седла на месту  везе, а врста кретње зависи од конструкционих облика елемената везе</a:t>
            </a:r>
            <a:br>
              <a:rPr lang="sr-Cyrl-C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sl-SI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sr-Latn-C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5" name="Straight Connector 4"/>
          <p:cNvCxnSpPr/>
          <p:nvPr/>
        </p:nvCxnSpPr>
        <p:spPr>
          <a:xfrm>
            <a:off x="1107831" y="1218164"/>
            <a:ext cx="716573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914400" y="148159"/>
            <a:ext cx="7552592" cy="954107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sr-Cyrl-CS" sz="2800" dirty="0"/>
              <a:t>Парцијална</a:t>
            </a:r>
            <a:r>
              <a:rPr lang="en-US" sz="2800" dirty="0"/>
              <a:t> </a:t>
            </a:r>
            <a:r>
              <a:rPr lang="sr-Cyrl-CS" sz="2800" dirty="0"/>
              <a:t>плочаста</a:t>
            </a:r>
            <a:r>
              <a:rPr lang="en-US" sz="2800" dirty="0"/>
              <a:t> </a:t>
            </a:r>
            <a:r>
              <a:rPr lang="sr-Cyrl-CS" sz="2800" dirty="0" smtClean="0"/>
              <a:t>протеза</a:t>
            </a:r>
          </a:p>
          <a:p>
            <a:pPr algn="ctr"/>
            <a:r>
              <a:rPr lang="sr-Cyrl-CS" sz="2800" dirty="0" smtClean="0"/>
              <a:t>-  Веза гингивалног и денталног дела ППП -</a:t>
            </a:r>
            <a:endParaRPr lang="en-US" sz="2800" dirty="0"/>
          </a:p>
        </p:txBody>
      </p:sp>
      <p:sp>
        <p:nvSpPr>
          <p:cNvPr id="2" name="TextBox 1"/>
          <p:cNvSpPr txBox="1"/>
          <p:nvPr/>
        </p:nvSpPr>
        <p:spPr>
          <a:xfrm>
            <a:off x="539749" y="1626578"/>
            <a:ext cx="21682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2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Може бити:</a:t>
            </a:r>
            <a:endParaRPr lang="en-GB" sz="28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5601" y="1984904"/>
            <a:ext cx="3134602" cy="208593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864408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4" name="Rectangle 4"/>
          <p:cNvSpPr>
            <a:spLocks noGrp="1" noChangeArrowheads="1"/>
          </p:cNvSpPr>
          <p:nvPr>
            <p:ph type="title"/>
          </p:nvPr>
        </p:nvSpPr>
        <p:spPr>
          <a:xfrm>
            <a:off x="395288" y="1545702"/>
            <a:ext cx="7775575" cy="792162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sr-Cyrl-C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Код ППП са жичаним кукицама</a:t>
            </a:r>
            <a:r>
              <a:rPr lang="sl-SI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веза између гингивалног и денталног дела може се окарактерисати као </a:t>
            </a:r>
            <a:r>
              <a:rPr lang="sr-Cyrl-C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покретна</a:t>
            </a:r>
            <a:r>
              <a:rPr lang="en-U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r>
              <a:rPr lang="sl-SI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sr-Latn-C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2166" name="Text Box 6"/>
          <p:cNvSpPr txBox="1">
            <a:spLocks noChangeArrowheads="1"/>
          </p:cNvSpPr>
          <p:nvPr/>
        </p:nvSpPr>
        <p:spPr bwMode="auto">
          <a:xfrm>
            <a:off x="395288" y="2781300"/>
            <a:ext cx="82804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sr-Cyrl-C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Изложена дејству </a:t>
            </a:r>
            <a:r>
              <a:rPr lang="sr-Cyrl-CS" altLang="en-US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вертикалних </a:t>
            </a:r>
            <a:r>
              <a:rPr lang="sr-Cyrl-CS" alt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сила</a:t>
            </a:r>
            <a:r>
              <a:rPr lang="en-US" alt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altLang="en-U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апикалног смера</a:t>
            </a:r>
            <a:r>
              <a:rPr lang="sr-Cyrl-R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sr-Cyrl-C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sr-Cyrl-C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ППП  се може </a:t>
            </a:r>
            <a:r>
              <a:rPr lang="sr-Cyrl-C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померати </a:t>
            </a:r>
            <a:r>
              <a:rPr lang="sr-Cyrl-C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транслаторно ка безубом </a:t>
            </a:r>
            <a:r>
              <a:rPr lang="sr-Cyrl-C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гребену</a:t>
            </a:r>
            <a:r>
              <a:rPr lang="en-U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sl-SI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l-SI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</a:t>
            </a:r>
            <a:r>
              <a:rPr lang="sr-Cyrl-C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износ покрета </a:t>
            </a:r>
            <a:r>
              <a:rPr lang="sr-Cyrl-C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сразмеран </a:t>
            </a:r>
            <a:r>
              <a:rPr lang="sr-Cyrl-C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је угибљивости </a:t>
            </a:r>
            <a:r>
              <a:rPr lang="sr-Cyrl-C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слузокоже на месту где се врши оптерећење. </a:t>
            </a:r>
            <a:endParaRPr lang="sr-Cyrl-CS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1990" name="Picture 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9223" y="3775202"/>
            <a:ext cx="3457575" cy="2592388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Straight Connector 6"/>
          <p:cNvCxnSpPr/>
          <p:nvPr/>
        </p:nvCxnSpPr>
        <p:spPr>
          <a:xfrm>
            <a:off x="1107831" y="1218164"/>
            <a:ext cx="716573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914400" y="148159"/>
            <a:ext cx="7552592" cy="954107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sr-Cyrl-CS" sz="2800" dirty="0"/>
              <a:t>Парцијална</a:t>
            </a:r>
            <a:r>
              <a:rPr lang="en-US" sz="2800" dirty="0"/>
              <a:t> </a:t>
            </a:r>
            <a:r>
              <a:rPr lang="sr-Cyrl-CS" sz="2800" dirty="0"/>
              <a:t>плочаста</a:t>
            </a:r>
            <a:r>
              <a:rPr lang="en-US" sz="2800" dirty="0"/>
              <a:t> </a:t>
            </a:r>
            <a:r>
              <a:rPr lang="sr-Cyrl-CS" sz="2800" dirty="0" smtClean="0"/>
              <a:t>протеза</a:t>
            </a:r>
          </a:p>
          <a:p>
            <a:pPr algn="ctr"/>
            <a:r>
              <a:rPr lang="sr-Cyrl-CS" sz="2800" dirty="0" smtClean="0"/>
              <a:t>-  Веза гингивалног и денталног дела ППП -</a:t>
            </a:r>
            <a:endParaRPr lang="en-US" sz="2800" dirty="0"/>
          </a:p>
        </p:txBody>
      </p:sp>
      <p:pic>
        <p:nvPicPr>
          <p:cNvPr id="9" name="Picture 8" descr="File:Exclamation-mark-1-animated.gif - Wikimedia Common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57214">
            <a:off x="7873077" y="1215745"/>
            <a:ext cx="521921" cy="1567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1"/>
          <p:cNvSpPr/>
          <p:nvPr/>
        </p:nvSpPr>
        <p:spPr>
          <a:xfrm>
            <a:off x="395288" y="4148066"/>
            <a:ext cx="4572000" cy="92333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sr-Cyrl-C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Ако се ослободи </a:t>
            </a:r>
            <a:r>
              <a:rPr lang="sr-Cyrl-C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гингиво-дентални припој </a:t>
            </a:r>
            <a:r>
              <a:rPr lang="sr-Cyrl-C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ове кретње не морају у почетку бити </a:t>
            </a:r>
            <a:r>
              <a:rPr lang="sr-Cyrl-C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штетене!</a:t>
            </a:r>
            <a:endParaRPr lang="sr-Latn-CS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83210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921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921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92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92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921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921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921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921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TextBox 2"/>
          <p:cNvSpPr txBox="1">
            <a:spLocks noChangeArrowheads="1"/>
          </p:cNvSpPr>
          <p:nvPr/>
        </p:nvSpPr>
        <p:spPr bwMode="auto">
          <a:xfrm>
            <a:off x="686776" y="1461814"/>
            <a:ext cx="7894515" cy="2031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sr-Cyrl-CS" b="1" dirty="0"/>
              <a:t>Гингивални</a:t>
            </a:r>
            <a:r>
              <a:rPr lang="en-US" b="1" dirty="0"/>
              <a:t> </a:t>
            </a:r>
            <a:r>
              <a:rPr lang="sr-Cyrl-CS" b="1" dirty="0"/>
              <a:t>део</a:t>
            </a:r>
            <a:r>
              <a:rPr lang="en-US" b="1" dirty="0"/>
              <a:t> </a:t>
            </a:r>
            <a:r>
              <a:rPr lang="sr-Cyrl-CS" b="1" dirty="0" smtClean="0"/>
              <a:t>ППП</a:t>
            </a:r>
            <a:r>
              <a:rPr lang="sr-Cyrl-RS" b="1" dirty="0"/>
              <a:t> </a:t>
            </a:r>
            <a:r>
              <a:rPr lang="sr-Cyrl-RS" b="1" dirty="0" smtClean="0"/>
              <a:t>- </a:t>
            </a:r>
            <a:r>
              <a:rPr lang="sr-Cyrl-CS" sz="1800" dirty="0" smtClean="0"/>
              <a:t>део</a:t>
            </a:r>
            <a:r>
              <a:rPr lang="en-US" sz="1800" dirty="0" smtClean="0"/>
              <a:t> </a:t>
            </a:r>
            <a:r>
              <a:rPr lang="sr-Cyrl-CS" sz="1800" dirty="0"/>
              <a:t>који</a:t>
            </a:r>
            <a:r>
              <a:rPr lang="en-US" sz="1800" dirty="0"/>
              <a:t> </a:t>
            </a:r>
            <a:r>
              <a:rPr lang="sr-Cyrl-CS" sz="1800" dirty="0"/>
              <a:t>је</a:t>
            </a:r>
            <a:r>
              <a:rPr lang="en-US" sz="1800" dirty="0"/>
              <a:t>  </a:t>
            </a:r>
            <a:r>
              <a:rPr lang="sr-Cyrl-CS" sz="1800" dirty="0"/>
              <a:t>у</a:t>
            </a:r>
            <a:r>
              <a:rPr lang="en-US" sz="1800" dirty="0"/>
              <a:t> </a:t>
            </a:r>
            <a:r>
              <a:rPr lang="sr-Cyrl-CS" sz="1800" dirty="0"/>
              <a:t>контакту</a:t>
            </a:r>
            <a:r>
              <a:rPr lang="en-US" sz="1800" dirty="0"/>
              <a:t> </a:t>
            </a:r>
            <a:r>
              <a:rPr lang="sr-Cyrl-CS" sz="1800" dirty="0"/>
              <a:t>са</a:t>
            </a:r>
            <a:r>
              <a:rPr lang="en-US" sz="1800" dirty="0"/>
              <a:t> </a:t>
            </a:r>
            <a:r>
              <a:rPr lang="sr-Cyrl-CS" sz="1800" dirty="0"/>
              <a:t>слузокожом</a:t>
            </a:r>
            <a:r>
              <a:rPr lang="en-US" sz="1800" dirty="0"/>
              <a:t> </a:t>
            </a:r>
            <a:r>
              <a:rPr lang="sr-Cyrl-CS" sz="1800" dirty="0"/>
              <a:t>оралне</a:t>
            </a:r>
            <a:r>
              <a:rPr lang="en-US" sz="1800" dirty="0"/>
              <a:t> </a:t>
            </a:r>
            <a:r>
              <a:rPr lang="sr-Cyrl-CS" sz="1800" dirty="0"/>
              <a:t>дупље</a:t>
            </a:r>
            <a:r>
              <a:rPr lang="en-US" sz="1800" dirty="0"/>
              <a:t> </a:t>
            </a:r>
            <a:r>
              <a:rPr lang="sr-Cyrl-CS" sz="1800" dirty="0"/>
              <a:t>и</a:t>
            </a:r>
            <a:r>
              <a:rPr lang="en-US" sz="1800" dirty="0"/>
              <a:t> </a:t>
            </a:r>
            <a:r>
              <a:rPr lang="sr-Cyrl-CS" sz="1800" dirty="0"/>
              <a:t>прекрива</a:t>
            </a:r>
            <a:r>
              <a:rPr lang="en-US" sz="1800" dirty="0"/>
              <a:t> </a:t>
            </a:r>
            <a:r>
              <a:rPr lang="sr-Cyrl-CS" sz="1800" dirty="0"/>
              <a:t>безубе</a:t>
            </a:r>
            <a:r>
              <a:rPr lang="en-US" sz="1800" dirty="0"/>
              <a:t> </a:t>
            </a:r>
            <a:r>
              <a:rPr lang="sr-Cyrl-CS" sz="1800" dirty="0"/>
              <a:t>алвеоларне</a:t>
            </a:r>
            <a:r>
              <a:rPr lang="en-US" sz="1800" dirty="0"/>
              <a:t> </a:t>
            </a:r>
            <a:r>
              <a:rPr lang="sr-Cyrl-CS" sz="1800" dirty="0"/>
              <a:t>гребене</a:t>
            </a:r>
            <a:r>
              <a:rPr lang="en-US" sz="1800" dirty="0"/>
              <a:t>  </a:t>
            </a:r>
            <a:r>
              <a:rPr lang="sr-Cyrl-CS" sz="1800" dirty="0"/>
              <a:t>и</a:t>
            </a:r>
            <a:r>
              <a:rPr lang="en-US" sz="1800" dirty="0"/>
              <a:t> </a:t>
            </a:r>
            <a:r>
              <a:rPr lang="sr-Cyrl-CS" sz="1800" dirty="0"/>
              <a:t>непчани</a:t>
            </a:r>
            <a:r>
              <a:rPr lang="en-US" sz="1800" dirty="0"/>
              <a:t> </a:t>
            </a:r>
            <a:r>
              <a:rPr lang="sr-Cyrl-CS" sz="1800" dirty="0"/>
              <a:t>свод</a:t>
            </a:r>
            <a:r>
              <a:rPr lang="en-US" sz="1800" dirty="0" smtClean="0"/>
              <a:t>.</a:t>
            </a:r>
            <a:endParaRPr lang="sr-Cyrl-RS" sz="1800" dirty="0" smtClean="0"/>
          </a:p>
          <a:p>
            <a:endParaRPr lang="sr-Cyrl-RS" sz="1800" dirty="0"/>
          </a:p>
          <a:p>
            <a:r>
              <a:rPr lang="sr-Cyrl-RS" sz="1800" dirty="0" smtClean="0"/>
              <a:t>Састоји се из</a:t>
            </a:r>
            <a:r>
              <a:rPr lang="en-US" sz="1800" dirty="0" smtClean="0"/>
              <a:t>:</a:t>
            </a:r>
            <a:endParaRPr lang="en-US" sz="1800" dirty="0"/>
          </a:p>
          <a:p>
            <a:endParaRPr lang="en-US" dirty="0"/>
          </a:p>
          <a:p>
            <a:r>
              <a:rPr lang="en-US" dirty="0"/>
              <a:t>      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1107831" y="1218164"/>
            <a:ext cx="716573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914400" y="148159"/>
            <a:ext cx="7552592" cy="954107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sr-Cyrl-CS" sz="2800" dirty="0"/>
              <a:t>Парцијална</a:t>
            </a:r>
            <a:r>
              <a:rPr lang="en-US" sz="2800" dirty="0"/>
              <a:t> </a:t>
            </a:r>
            <a:r>
              <a:rPr lang="sr-Cyrl-CS" sz="2800" dirty="0"/>
              <a:t>плочаста</a:t>
            </a:r>
            <a:r>
              <a:rPr lang="en-US" sz="2800" dirty="0"/>
              <a:t> </a:t>
            </a:r>
            <a:r>
              <a:rPr lang="sr-Cyrl-CS" sz="2800" dirty="0" smtClean="0"/>
              <a:t>протеза</a:t>
            </a:r>
          </a:p>
          <a:p>
            <a:pPr algn="ctr"/>
            <a:r>
              <a:rPr lang="sr-Cyrl-CS" sz="2800" dirty="0" smtClean="0"/>
              <a:t>- делови ППП -</a:t>
            </a:r>
            <a:endParaRPr lang="en-US" sz="2800" dirty="0"/>
          </a:p>
        </p:txBody>
      </p:sp>
      <p:pic>
        <p:nvPicPr>
          <p:cNvPr id="12" name="Picture 2" descr="C:\Users\MAGLAJ\Documents\PREDAVANJA\moje slike iz knjiga\slike zan PP\100_FUJI\DSCF255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525" y="3597763"/>
            <a:ext cx="3657600" cy="31242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3" descr="C:\Users\MAGLAJ\Documents\PREDAVANJA\moje slike iz knjiga\slike zan PP\100_FUJI\DSCF255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3162" y="3597763"/>
            <a:ext cx="3822700" cy="306387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Okvir za tekst 4"/>
          <p:cNvSpPr txBox="1">
            <a:spLocks noChangeArrowheads="1"/>
          </p:cNvSpPr>
          <p:nvPr/>
        </p:nvSpPr>
        <p:spPr bwMode="auto">
          <a:xfrm>
            <a:off x="1186962" y="5290038"/>
            <a:ext cx="3476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r>
              <a:rPr lang="sr-Cyrl-CS" altLang="en-US" sz="2000" b="1" dirty="0">
                <a:solidFill>
                  <a:srgbClr val="FFFF00"/>
                </a:solidFill>
              </a:rPr>
              <a:t>2</a:t>
            </a:r>
            <a:endParaRPr lang="bs-Latn-BA" altLang="en-US" sz="2000" b="1" dirty="0">
              <a:solidFill>
                <a:srgbClr val="FFFF00"/>
              </a:solidFill>
            </a:endParaRPr>
          </a:p>
        </p:txBody>
      </p:sp>
      <p:sp>
        <p:nvSpPr>
          <p:cNvPr id="15" name="Pravougaonik 5"/>
          <p:cNvSpPr>
            <a:spLocks noChangeArrowheads="1"/>
          </p:cNvSpPr>
          <p:nvPr/>
        </p:nvSpPr>
        <p:spPr bwMode="auto">
          <a:xfrm>
            <a:off x="2939562" y="5061438"/>
            <a:ext cx="3476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r>
              <a:rPr lang="sr-Cyrl-CS" altLang="en-US" sz="2000" b="1">
                <a:solidFill>
                  <a:srgbClr val="FFFF00"/>
                </a:solidFill>
              </a:rPr>
              <a:t>2</a:t>
            </a:r>
            <a:endParaRPr lang="bs-Latn-BA" altLang="en-US" sz="2000" b="1">
              <a:solidFill>
                <a:srgbClr val="FFFF00"/>
              </a:solidFill>
            </a:endParaRPr>
          </a:p>
        </p:txBody>
      </p:sp>
      <p:sp>
        <p:nvSpPr>
          <p:cNvPr id="16" name="Pravougaonik 6"/>
          <p:cNvSpPr>
            <a:spLocks noChangeArrowheads="1"/>
          </p:cNvSpPr>
          <p:nvPr/>
        </p:nvSpPr>
        <p:spPr bwMode="auto">
          <a:xfrm>
            <a:off x="5987562" y="4909038"/>
            <a:ext cx="3476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r>
              <a:rPr lang="sr-Cyrl-CS" altLang="en-US" sz="2000" b="1">
                <a:solidFill>
                  <a:srgbClr val="FFFF00"/>
                </a:solidFill>
              </a:rPr>
              <a:t>2</a:t>
            </a:r>
            <a:endParaRPr lang="bs-Latn-BA" altLang="en-US" sz="2000" b="1">
              <a:solidFill>
                <a:srgbClr val="FFFF00"/>
              </a:solidFill>
            </a:endParaRPr>
          </a:p>
        </p:txBody>
      </p:sp>
      <p:sp>
        <p:nvSpPr>
          <p:cNvPr id="17" name="Pravougaonik 7"/>
          <p:cNvSpPr>
            <a:spLocks noChangeArrowheads="1"/>
          </p:cNvSpPr>
          <p:nvPr/>
        </p:nvSpPr>
        <p:spPr bwMode="auto">
          <a:xfrm>
            <a:off x="7816362" y="5061438"/>
            <a:ext cx="3476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r>
              <a:rPr lang="sr-Cyrl-CS" altLang="en-US" sz="2000" b="1">
                <a:solidFill>
                  <a:srgbClr val="FFFF00"/>
                </a:solidFill>
              </a:rPr>
              <a:t>2</a:t>
            </a:r>
            <a:endParaRPr lang="bs-Latn-BA" altLang="en-US" sz="2000" b="1">
              <a:solidFill>
                <a:srgbClr val="FFFF00"/>
              </a:solidFill>
            </a:endParaRPr>
          </a:p>
        </p:txBody>
      </p:sp>
      <p:sp>
        <p:nvSpPr>
          <p:cNvPr id="18" name="Okvir za tekst 8"/>
          <p:cNvSpPr txBox="1">
            <a:spLocks noChangeArrowheads="1"/>
          </p:cNvSpPr>
          <p:nvPr/>
        </p:nvSpPr>
        <p:spPr bwMode="auto">
          <a:xfrm>
            <a:off x="2164862" y="4508988"/>
            <a:ext cx="3476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r>
              <a:rPr lang="sr-Cyrl-CS" altLang="en-US" sz="2000" b="1" dirty="0">
                <a:solidFill>
                  <a:srgbClr val="99FF66"/>
                </a:solidFill>
              </a:rPr>
              <a:t>1</a:t>
            </a:r>
            <a:endParaRPr lang="bs-Latn-BA" altLang="en-US" sz="2000" b="1" dirty="0">
              <a:solidFill>
                <a:srgbClr val="99FF66"/>
              </a:solidFill>
            </a:endParaRPr>
          </a:p>
        </p:txBody>
      </p:sp>
      <p:sp>
        <p:nvSpPr>
          <p:cNvPr id="19" name="Pravougaonik 9"/>
          <p:cNvSpPr>
            <a:spLocks noChangeArrowheads="1"/>
          </p:cNvSpPr>
          <p:nvPr/>
        </p:nvSpPr>
        <p:spPr bwMode="auto">
          <a:xfrm>
            <a:off x="6825762" y="3918438"/>
            <a:ext cx="347663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r>
              <a:rPr lang="sr-Cyrl-CS" altLang="en-US" sz="2000" b="1">
                <a:solidFill>
                  <a:srgbClr val="99FF66"/>
                </a:solidFill>
              </a:rPr>
              <a:t>1</a:t>
            </a:r>
            <a:endParaRPr lang="bs-Latn-BA" altLang="en-US" sz="2000" b="1">
              <a:solidFill>
                <a:srgbClr val="99FF66"/>
              </a:solidFill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113393" y="2461846"/>
            <a:ext cx="26094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– </a:t>
            </a:r>
            <a:r>
              <a:rPr lang="sr-Cyrl-C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протезн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 </a:t>
            </a:r>
            <a:r>
              <a:rPr lang="sr-Cyrl-C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плоч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113393" y="2868707"/>
            <a:ext cx="21916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</a:t>
            </a: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sr-Cyrl-C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протезног</a:t>
            </a:r>
            <a:r>
              <a:rPr lang="en-U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седла</a:t>
            </a:r>
            <a:endParaRPr 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0278"/>
    </mc:Choice>
    <mc:Fallback xmlns="">
      <p:transition spd="slow" advTm="6027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2" grpId="0"/>
      <p:bldP spid="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60" name="Rectangle 4"/>
          <p:cNvSpPr>
            <a:spLocks noGrp="1" noChangeArrowheads="1"/>
          </p:cNvSpPr>
          <p:nvPr>
            <p:ph type="title"/>
          </p:nvPr>
        </p:nvSpPr>
        <p:spPr>
          <a:xfrm>
            <a:off x="79130" y="1529862"/>
            <a:ext cx="8968154" cy="446956"/>
          </a:xfr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sr-Cyrl-CS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Последице транслаторног померања протезе при дејству вертикалних сила</a:t>
            </a:r>
            <a:r>
              <a:rPr lang="sl-SI" sz="2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sr-Latn-CS" sz="2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6261" name="Text Box 5"/>
          <p:cNvSpPr txBox="1">
            <a:spLocks noChangeArrowheads="1"/>
          </p:cNvSpPr>
          <p:nvPr/>
        </p:nvSpPr>
        <p:spPr bwMode="auto">
          <a:xfrm>
            <a:off x="350227" y="2567871"/>
            <a:ext cx="4340469" cy="2800767"/>
          </a:xfrm>
          <a:prstGeom prst="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2700000" scaled="1"/>
            <a:tileRect/>
          </a:gra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sr-Cyrl-C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Због уобичајених атрофичних промјена РАГ-а, временом,  долази до поремећаја у оклузалним односима јер протеза </a:t>
            </a:r>
            <a:r>
              <a:rPr lang="sr-Cyrl-CS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“ тоне” </a:t>
            </a:r>
            <a:r>
              <a:rPr lang="sr-Cyrl-C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 и дејство </a:t>
            </a:r>
            <a:r>
              <a:rPr lang="sr-Cyrl-CS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вертикалних сила  </a:t>
            </a:r>
            <a:r>
              <a:rPr lang="sr-Cyrl-C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доводи до </a:t>
            </a:r>
            <a:r>
              <a:rPr lang="sr-Cyrl-CS" altLang="en-U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ротационих покрета </a:t>
            </a:r>
            <a:r>
              <a:rPr lang="sr-Cyrl-C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протезе око неке осовине ротације, при чему</a:t>
            </a:r>
            <a:r>
              <a:rPr lang="sl-SI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протеза постаје трауматогени  фактор</a:t>
            </a:r>
            <a:r>
              <a:rPr lang="sl-SI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sr-Latn-CS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1107831" y="1218164"/>
            <a:ext cx="716573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914400" y="148159"/>
            <a:ext cx="7552592" cy="954107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sr-Cyrl-CS" sz="2800" dirty="0"/>
              <a:t>Парцијална</a:t>
            </a:r>
            <a:r>
              <a:rPr lang="en-US" sz="2800" dirty="0"/>
              <a:t> </a:t>
            </a:r>
            <a:r>
              <a:rPr lang="sr-Cyrl-CS" sz="2800" dirty="0"/>
              <a:t>плочаста</a:t>
            </a:r>
            <a:r>
              <a:rPr lang="en-US" sz="2800" dirty="0"/>
              <a:t> </a:t>
            </a:r>
            <a:r>
              <a:rPr lang="sr-Cyrl-CS" sz="2800" dirty="0" smtClean="0"/>
              <a:t>протеза</a:t>
            </a:r>
          </a:p>
          <a:p>
            <a:pPr algn="ctr"/>
            <a:r>
              <a:rPr lang="sr-Cyrl-CS" sz="2800" dirty="0" smtClean="0"/>
              <a:t>-  Веза гингивалног и денталног дела ППП -</a:t>
            </a:r>
            <a:endParaRPr lang="en-US" sz="2800" dirty="0"/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86541" y="2404414"/>
            <a:ext cx="3537438" cy="3286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58183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62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6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61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2" name="Rectangle 4"/>
          <p:cNvSpPr>
            <a:spLocks noGrp="1" noChangeArrowheads="1"/>
          </p:cNvSpPr>
          <p:nvPr>
            <p:ph type="title"/>
          </p:nvPr>
        </p:nvSpPr>
        <p:spPr>
          <a:xfrm>
            <a:off x="282698" y="2787162"/>
            <a:ext cx="4788876" cy="1241608"/>
          </a:xfrm>
          <a:solidFill>
            <a:srgbClr val="FFC000"/>
          </a:solidFill>
          <a:ln>
            <a:solidFill>
              <a:schemeClr val="tx1"/>
            </a:solidFill>
          </a:ln>
        </p:spPr>
        <p:txBody>
          <a:bodyPr>
            <a:normAutofit fontScale="90000"/>
          </a:bodyPr>
          <a:lstStyle/>
          <a:p>
            <a:pPr eaLnBrk="1" hangingPunct="1"/>
            <a:r>
              <a:rPr lang="sr-Cyrl-C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 прецизноси односа акрилатних делова протезе и преосатлих зуба</a:t>
            </a:r>
            <a:r>
              <a:rPr lang="sl-SI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sr-Cyrl-C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зависиће и начин кретања протезе под дејством оклузалних и других сила</a:t>
            </a:r>
            <a:r>
              <a:rPr lang="sl-SI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sr-Latn-CS" altLang="en-US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4214" name="Text Box 6"/>
          <p:cNvSpPr txBox="1">
            <a:spLocks noChangeArrowheads="1"/>
          </p:cNvSpPr>
          <p:nvPr/>
        </p:nvSpPr>
        <p:spPr bwMode="auto">
          <a:xfrm>
            <a:off x="142021" y="5275385"/>
            <a:ext cx="8324971" cy="1200329"/>
          </a:xfrm>
          <a:prstGeom prst="rect">
            <a:avLst/>
          </a:prstGeom>
          <a:solidFill>
            <a:srgbClr val="CCEC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sr-Cyrl-C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обзиром да ППП </a:t>
            </a:r>
            <a:r>
              <a:rPr lang="sr-Cyrl-C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нема елементе </a:t>
            </a:r>
            <a:r>
              <a:rPr lang="sr-Cyrl-C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који би штитили протезу од </a:t>
            </a:r>
            <a:r>
              <a:rPr lang="sr-Cyrl-C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вертикалних сила апикалног смијера</a:t>
            </a:r>
            <a:r>
              <a:rPr lang="sl-SI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sr-Cyrl-R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sl-SI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 </a:t>
            </a:r>
            <a:r>
              <a:rPr lang="sl-SI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joj </a:t>
            </a:r>
            <a:r>
              <a:rPr lang="sr-Cyrl-C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sr-Cyrl-C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одређује </a:t>
            </a:r>
            <a:r>
              <a:rPr lang="sr-Cyrl-C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улогу</a:t>
            </a:r>
            <a:r>
              <a:rPr lang="sl-SI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привремене надокнаде</a:t>
            </a:r>
            <a:r>
              <a:rPr lang="sl-SI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!!!</a:t>
            </a:r>
            <a:endParaRPr lang="sr-Latn-C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4038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3669" y="2245122"/>
            <a:ext cx="3395003" cy="254668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4"/>
          <p:cNvSpPr txBox="1">
            <a:spLocks noChangeArrowheads="1"/>
          </p:cNvSpPr>
          <p:nvPr/>
        </p:nvSpPr>
        <p:spPr>
          <a:xfrm>
            <a:off x="79130" y="1529862"/>
            <a:ext cx="8968154" cy="446956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vert="horz" lIns="91440" tIns="45720" rIns="91440" bIns="45720" rtlCol="0" anchor="b">
            <a:norm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sr-Cyrl-CS" sz="220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Последице транслаторног померања протезе при дејству вертикалних сила</a:t>
            </a:r>
            <a:r>
              <a:rPr lang="sl-SI" sz="220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sr-Latn-CS" sz="2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1107831" y="1218164"/>
            <a:ext cx="716573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914400" y="148159"/>
            <a:ext cx="7552592" cy="954107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sr-Cyrl-CS" sz="2800" dirty="0"/>
              <a:t>Парцијална</a:t>
            </a:r>
            <a:r>
              <a:rPr lang="en-US" sz="2800" dirty="0"/>
              <a:t> </a:t>
            </a:r>
            <a:r>
              <a:rPr lang="sr-Cyrl-CS" sz="2800" dirty="0"/>
              <a:t>плочаста</a:t>
            </a:r>
            <a:r>
              <a:rPr lang="en-US" sz="2800" dirty="0"/>
              <a:t> </a:t>
            </a:r>
            <a:r>
              <a:rPr lang="sr-Cyrl-CS" sz="2800" dirty="0" smtClean="0"/>
              <a:t>протеза</a:t>
            </a:r>
          </a:p>
          <a:p>
            <a:pPr algn="ctr"/>
            <a:r>
              <a:rPr lang="sr-Cyrl-CS" sz="2800" dirty="0" smtClean="0"/>
              <a:t>-  Веза гингивалног и денталног дела ППП -</a:t>
            </a:r>
            <a:endParaRPr lang="en-US" sz="2800" dirty="0"/>
          </a:p>
        </p:txBody>
      </p:sp>
      <p:pic>
        <p:nvPicPr>
          <p:cNvPr id="10" name="Picture 9" descr="File:Exclamation-mark-1-animated.gif - Wikimedia Commons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57214">
            <a:off x="8012602" y="5349838"/>
            <a:ext cx="521921" cy="1567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3524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4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4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42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42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2" grpId="0" animBg="1"/>
      <p:bldP spid="94214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8" name="Rectangle 4"/>
          <p:cNvSpPr>
            <a:spLocks noGrp="1" noChangeArrowheads="1"/>
          </p:cNvSpPr>
          <p:nvPr>
            <p:ph type="title"/>
          </p:nvPr>
        </p:nvSpPr>
        <p:spPr>
          <a:xfrm>
            <a:off x="338381" y="1555140"/>
            <a:ext cx="8497888" cy="719137"/>
          </a:xfrm>
          <a:solidFill>
            <a:srgbClr val="C00000"/>
          </a:solidFill>
          <a:ln>
            <a:solidFill>
              <a:schemeClr val="tx1"/>
            </a:solidFill>
          </a:ln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sr-Cyrl-CS" sz="2400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Веза гингивалног и денталног дела представља </a:t>
            </a:r>
            <a:r>
              <a:rPr lang="en-US" sz="2400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sz="2200" b="1" u="sng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тело кукице</a:t>
            </a:r>
            <a:r>
              <a:rPr lang="sl-SI" sz="2400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sr-Cyrl-RS" sz="2400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ако</a:t>
            </a:r>
            <a:r>
              <a:rPr lang="sl-SI" sz="2400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sz="2400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sl-SI" sz="2400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 </a:t>
            </a:r>
            <a:r>
              <a:rPr lang="sr-Cyrl-RS" sz="2400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</a:t>
            </a:r>
            <a:r>
              <a:rPr lang="sl-SI" sz="2400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ao </a:t>
            </a:r>
            <a:r>
              <a:rPr lang="sr-Cyrl-CS" sz="2400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дентални део користе жичане кукице</a:t>
            </a:r>
            <a:r>
              <a:rPr lang="sl-SI" sz="2400" dirty="0" smtClean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sr-Latn-CS" sz="2400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8310" name="Text Box 6"/>
          <p:cNvSpPr txBox="1">
            <a:spLocks noChangeArrowheads="1"/>
          </p:cNvSpPr>
          <p:nvPr/>
        </p:nvSpPr>
        <p:spPr bwMode="auto">
          <a:xfrm>
            <a:off x="555869" y="2633052"/>
            <a:ext cx="8135937" cy="11080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sr-Cyrl-C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ВЕЗА</a:t>
            </a:r>
            <a:r>
              <a:rPr lang="sr-Cyrl-C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која се успоставља код ППП  је </a:t>
            </a:r>
            <a:r>
              <a:rPr lang="sr-Cyrl-CS" altLang="en-US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покретна веза</a:t>
            </a:r>
            <a:r>
              <a:rPr lang="sl-SI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sr-Cyrl-C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при чему </a:t>
            </a:r>
            <a:r>
              <a:rPr lang="sl-SI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sl-SI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sr-Cyrl-C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крет на </a:t>
            </a:r>
            <a:r>
              <a:rPr lang="sr-Cyrl-CS" alt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месту </a:t>
            </a:r>
            <a:r>
              <a:rPr lang="sr-Cyrl-C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везе није јасно дефинисан јер се заједно са протезом покреће и дентални дио</a:t>
            </a:r>
            <a:r>
              <a:rPr lang="sl-SI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sr-Latn-CS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8311" name="Text Box 7"/>
          <p:cNvSpPr txBox="1">
            <a:spLocks noChangeArrowheads="1"/>
          </p:cNvSpPr>
          <p:nvPr/>
        </p:nvSpPr>
        <p:spPr bwMode="auto">
          <a:xfrm>
            <a:off x="784652" y="4171096"/>
            <a:ext cx="7812088" cy="1878012"/>
          </a:xfrm>
          <a:prstGeom prst="rect">
            <a:avLst/>
          </a:prstGeom>
          <a:solidFill>
            <a:srgbClr val="CCFF66"/>
          </a:solidFill>
          <a:ln>
            <a:solidFill>
              <a:schemeClr val="tx1"/>
            </a:solidFill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sr-Cyrl-CS" alt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Оваквом везом </a:t>
            </a:r>
            <a:r>
              <a:rPr lang="sr-Cyrl-C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>
              <a:spcBef>
                <a:spcPct val="50000"/>
              </a:spcBef>
              <a:buFont typeface="Wingdings" panose="05000000000000000000" pitchFamily="2" charset="2"/>
              <a:buChar char="q"/>
            </a:pPr>
            <a:r>
              <a:rPr lang="sr-Cyrl-C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не </a:t>
            </a:r>
            <a:r>
              <a:rPr lang="sr-Cyrl-CS" alt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решава </a:t>
            </a:r>
            <a:r>
              <a:rPr lang="sr-Cyrl-C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 проблем </a:t>
            </a:r>
            <a:r>
              <a:rPr lang="sr-Cyrl-CS" alt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расподеле оклузалног </a:t>
            </a:r>
            <a:r>
              <a:rPr lang="sr-Cyrl-C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оптерећења</a:t>
            </a:r>
          </a:p>
          <a:p>
            <a:pPr>
              <a:spcBef>
                <a:spcPct val="50000"/>
              </a:spcBef>
              <a:buFont typeface="Wingdings" panose="05000000000000000000" pitchFamily="2" charset="2"/>
              <a:buChar char="q"/>
            </a:pPr>
            <a:r>
              <a:rPr lang="sr-Cyrl-C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нити се утиче на </a:t>
            </a:r>
            <a:r>
              <a:rPr lang="sr-Cyrl-CS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врсту и обим </a:t>
            </a:r>
            <a:r>
              <a:rPr lang="sr-Cyrl-C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покрета</a:t>
            </a:r>
            <a:r>
              <a:rPr lang="sl-SI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протезе </a:t>
            </a:r>
            <a:r>
              <a:rPr lang="sl-SI" alt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sr-Cyrl-CS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ротација , транслација</a:t>
            </a:r>
            <a:r>
              <a:rPr lang="sl-SI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sl-SI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што је крупан </a:t>
            </a:r>
            <a:r>
              <a:rPr lang="sr-Cyrl-CS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недостатак жичаних кукица</a:t>
            </a:r>
            <a:r>
              <a:rPr lang="sl-SI" altLang="en-US" sz="2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sr-Latn-CS" altLang="en-US" sz="2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7" name="Straight Connector 6"/>
          <p:cNvCxnSpPr/>
          <p:nvPr/>
        </p:nvCxnSpPr>
        <p:spPr>
          <a:xfrm>
            <a:off x="1107831" y="1218164"/>
            <a:ext cx="716573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158261" y="148159"/>
            <a:ext cx="8774724" cy="954107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sr-Cyrl-CS" sz="2800" dirty="0"/>
              <a:t>Парцијална</a:t>
            </a:r>
            <a:r>
              <a:rPr lang="en-US" sz="2800" dirty="0"/>
              <a:t> </a:t>
            </a:r>
            <a:r>
              <a:rPr lang="sr-Cyrl-CS" sz="2800" dirty="0"/>
              <a:t>плочаста</a:t>
            </a:r>
            <a:r>
              <a:rPr lang="en-US" sz="2800" dirty="0"/>
              <a:t> </a:t>
            </a:r>
            <a:r>
              <a:rPr lang="sr-Cyrl-CS" sz="2800" dirty="0" smtClean="0"/>
              <a:t>протеза</a:t>
            </a:r>
          </a:p>
          <a:p>
            <a:pPr algn="ctr"/>
            <a:r>
              <a:rPr lang="sr-Cyrl-CS" sz="2800" dirty="0" smtClean="0"/>
              <a:t>-  Планирање веза гингивалног и денталног дела ППП -</a:t>
            </a:r>
            <a:endParaRPr lang="en-US" sz="2800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158261" y="1218164"/>
            <a:ext cx="867800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11" descr="File:Exclamation-mark-1-animated.gif - Wikimedia Commons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57214">
            <a:off x="8267579" y="4980562"/>
            <a:ext cx="521921" cy="1567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8922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83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83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8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83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83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8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10" grpId="0" animBg="1"/>
      <p:bldP spid="98311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6" name="Rectangle 4"/>
          <p:cNvSpPr>
            <a:spLocks noGrp="1" noChangeArrowheads="1"/>
          </p:cNvSpPr>
          <p:nvPr>
            <p:ph type="title"/>
          </p:nvPr>
        </p:nvSpPr>
        <p:spPr>
          <a:xfrm>
            <a:off x="293566" y="1505502"/>
            <a:ext cx="4824413" cy="503237"/>
          </a:xfrm>
        </p:spPr>
        <p:txBody>
          <a:bodyPr/>
          <a:lstStyle/>
          <a:p>
            <a:pPr eaLnBrk="1" hangingPunct="1"/>
            <a:r>
              <a:rPr lang="sr-Cyrl-C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врсту покрета утиче</a:t>
            </a:r>
            <a:r>
              <a:rPr lang="sl-SI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:</a:t>
            </a:r>
            <a:endParaRPr lang="sr-Latn-CS" altLang="en-US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0362" name="Rectangle 10"/>
          <p:cNvSpPr>
            <a:spLocks noGrp="1" noChangeArrowheads="1"/>
          </p:cNvSpPr>
          <p:nvPr>
            <p:ph idx="1"/>
          </p:nvPr>
        </p:nvSpPr>
        <p:spPr>
          <a:xfrm>
            <a:off x="293566" y="2069581"/>
            <a:ext cx="7329366" cy="849465"/>
          </a:xfrm>
        </p:spPr>
        <p:txBody>
          <a:bodyPr>
            <a:normAutofit/>
          </a:bodyPr>
          <a:lstStyle/>
          <a:p>
            <a:pPr>
              <a:buClr>
                <a:schemeClr val="tx1"/>
              </a:buClr>
              <a:buFont typeface="Wingdings" panose="05000000000000000000" pitchFamily="2" charset="2"/>
              <a:buChar char="q"/>
            </a:pPr>
            <a:r>
              <a:rPr lang="sr-Cyrl-CS" alt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број и распоред  преосталих зуба као и </a:t>
            </a:r>
            <a:endParaRPr lang="en-US" alt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Clr>
                <a:schemeClr val="tx1"/>
              </a:buClr>
              <a:buFont typeface="Wingdings" panose="05000000000000000000" pitchFamily="2" charset="2"/>
              <a:buChar char="q"/>
            </a:pPr>
            <a:r>
              <a:rPr lang="sr-Cyrl-CS" alt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однос протезних седала и плоче према аксијалним површинама зуба</a:t>
            </a:r>
            <a:r>
              <a:rPr lang="en-US" altLang="en-US" sz="1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sr-Latn-CS" altLang="en-US" sz="1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0358" name="Text Box 6"/>
          <p:cNvSpPr txBox="1">
            <a:spLocks noChangeArrowheads="1"/>
          </p:cNvSpPr>
          <p:nvPr/>
        </p:nvSpPr>
        <p:spPr bwMode="auto">
          <a:xfrm>
            <a:off x="321345" y="3089031"/>
            <a:ext cx="8611639" cy="464743"/>
          </a:xfrm>
          <a:prstGeom prst="rect">
            <a:avLst/>
          </a:prstGeom>
          <a:solidFill>
            <a:srgbClr val="A50021"/>
          </a:solidFill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 algn="ctr">
              <a:lnSpc>
                <a:spcPct val="110000"/>
              </a:lnSpc>
              <a:spcBef>
                <a:spcPct val="50000"/>
              </a:spcBef>
            </a:pPr>
            <a:r>
              <a:rPr lang="sr-Cyrl-CS" altLang="en-US" sz="2200" dirty="0">
                <a:solidFill>
                  <a:srgbClr val="FFFF00"/>
                </a:solidFill>
                <a:latin typeface="Arial Black" panose="020B0A04020102020204" pitchFamily="34" charset="0"/>
              </a:rPr>
              <a:t>На ОБИМ  ПОКРЕТА  утиче </a:t>
            </a:r>
            <a:r>
              <a:rPr lang="sr-Cyrl-CS" altLang="en-US" sz="2200" dirty="0" smtClean="0">
                <a:solidFill>
                  <a:srgbClr val="FFFF00"/>
                </a:solidFill>
                <a:latin typeface="Arial Black" panose="020B0A04020102020204" pitchFamily="34" charset="0"/>
              </a:rPr>
              <a:t>и угибљивост слузокоже!</a:t>
            </a:r>
            <a:r>
              <a:rPr lang="sl-SI" altLang="en-US" sz="2200" dirty="0" smtClean="0">
                <a:solidFill>
                  <a:schemeClr val="tx2"/>
                </a:solidFill>
                <a:latin typeface="Arial Black" panose="020B0A04020102020204" pitchFamily="34" charset="0"/>
              </a:rPr>
              <a:t> </a:t>
            </a:r>
            <a:endParaRPr lang="sr-Latn-CS" altLang="en-US" sz="2200" dirty="0">
              <a:solidFill>
                <a:schemeClr val="tx2"/>
              </a:solidFill>
              <a:latin typeface="Arial Black" panose="020B0A04020102020204" pitchFamily="34" charset="0"/>
            </a:endParaRP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158261" y="148159"/>
            <a:ext cx="8774724" cy="954107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sr-Cyrl-CS" sz="2800" dirty="0"/>
              <a:t>Парцијална</a:t>
            </a:r>
            <a:r>
              <a:rPr lang="en-US" sz="2800" dirty="0"/>
              <a:t> </a:t>
            </a:r>
            <a:r>
              <a:rPr lang="sr-Cyrl-CS" sz="2800" dirty="0"/>
              <a:t>плочаста</a:t>
            </a:r>
            <a:r>
              <a:rPr lang="en-US" sz="2800" dirty="0"/>
              <a:t> </a:t>
            </a:r>
            <a:r>
              <a:rPr lang="sr-Cyrl-CS" sz="2800" dirty="0" smtClean="0"/>
              <a:t>протеза</a:t>
            </a:r>
          </a:p>
          <a:p>
            <a:pPr algn="ctr"/>
            <a:r>
              <a:rPr lang="sr-Cyrl-CS" sz="2800" dirty="0" smtClean="0"/>
              <a:t>-  Планирање веза гингивалног и денталног дела ППП -</a:t>
            </a:r>
            <a:endParaRPr lang="en-US" sz="2800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158261" y="1218164"/>
            <a:ext cx="867800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4"/>
          <p:cNvSpPr txBox="1">
            <a:spLocks noChangeArrowheads="1"/>
          </p:cNvSpPr>
          <p:nvPr/>
        </p:nvSpPr>
        <p:spPr>
          <a:xfrm>
            <a:off x="293566" y="3770462"/>
            <a:ext cx="8424862" cy="458394"/>
          </a:xfrm>
          <a:prstGeom prst="rect">
            <a:avLst/>
          </a:prstGeom>
          <a:solidFill>
            <a:schemeClr val="tx1"/>
          </a:solidFill>
          <a:scene3d>
            <a:camera prst="orthographicFront"/>
            <a:lightRig rig="threePt" dir="t"/>
          </a:scene3d>
          <a:sp3d>
            <a:bevelT/>
          </a:sp3d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lnSpc>
                <a:spcPct val="85000"/>
              </a:lnSpc>
              <a:spcBef>
                <a:spcPct val="0"/>
              </a:spcBef>
              <a:buNone/>
              <a:defRPr sz="4800" kern="1200" spc="-5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>
              <a:defRPr/>
            </a:pPr>
            <a:r>
              <a:rPr lang="sr-Cyrl-CS" sz="16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 би се ублажило неповољно деловање гингивално ослоњене протезе на подлогу</a:t>
            </a:r>
            <a:r>
              <a:rPr lang="sl-SI" sz="16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sr-Cyrl-CS" sz="16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треба онемогућити  све покрете према слузокожи осим транслаторних</a:t>
            </a:r>
            <a:r>
              <a:rPr lang="sl-SI" sz="1600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sr-Latn-CS" sz="16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321345" y="4905811"/>
            <a:ext cx="5533047" cy="1815882"/>
          </a:xfrm>
          <a:prstGeom prst="rect">
            <a:avLst/>
          </a:prstGeom>
          <a:gradFill flip="none" rotWithShape="1">
            <a:gsLst>
              <a:gs pos="0">
                <a:srgbClr val="92D050">
                  <a:tint val="66000"/>
                  <a:satMod val="160000"/>
                </a:srgbClr>
              </a:gs>
              <a:gs pos="50000">
                <a:srgbClr val="92D050">
                  <a:tint val="44500"/>
                  <a:satMod val="160000"/>
                </a:srgbClr>
              </a:gs>
              <a:gs pos="100000">
                <a:srgbClr val="92D050">
                  <a:tint val="23500"/>
                  <a:satMod val="160000"/>
                </a:srgbClr>
              </a:gs>
            </a:gsLst>
            <a:lin ang="2700000" scaled="1"/>
            <a:tileRect/>
          </a:gradFill>
          <a:ln>
            <a:solidFill>
              <a:schemeClr val="tx1"/>
            </a:solidFill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sl-SI" altLang="en-US" sz="16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</a:t>
            </a:r>
            <a:r>
              <a:rPr lang="sr-Cyrl-CS" altLang="en-US" sz="16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 постиже</a:t>
            </a:r>
            <a:r>
              <a:rPr lang="sl-SI" altLang="en-US" sz="16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sr-Cyrl-RS" altLang="en-US" sz="1600" b="1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4320" indent="-274320">
              <a:lnSpc>
                <a:spcPct val="80000"/>
              </a:lnSpc>
              <a:spcBef>
                <a:spcPct val="50000"/>
              </a:spcBef>
              <a:spcAft>
                <a:spcPts val="0"/>
              </a:spcAft>
              <a:buClr>
                <a:schemeClr val="tx1"/>
              </a:buClr>
              <a:buFontTx/>
              <a:buChar char="•"/>
              <a:defRPr/>
            </a:pPr>
            <a:r>
              <a:rPr lang="sr-Cyrl-C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паралелним обликовањем површина зуба брушењем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sl-SI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4320" indent="-274320">
              <a:lnSpc>
                <a:spcPct val="80000"/>
              </a:lnSpc>
              <a:spcBef>
                <a:spcPct val="50000"/>
              </a:spcBef>
              <a:spcAft>
                <a:spcPts val="0"/>
              </a:spcAft>
              <a:buClr>
                <a:schemeClr val="tx1"/>
              </a:buClr>
              <a:buFontTx/>
              <a:buChar char="•"/>
              <a:defRPr/>
            </a:pPr>
            <a:r>
              <a:rPr lang="sr-Cyrl-C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фиксним надокнадама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sl-SI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4320" indent="-274320">
              <a:lnSpc>
                <a:spcPct val="80000"/>
              </a:lnSpc>
              <a:spcBef>
                <a:spcPct val="50000"/>
              </a:spcBef>
              <a:spcAft>
                <a:spcPts val="0"/>
              </a:spcAft>
              <a:buClr>
                <a:schemeClr val="tx1"/>
              </a:buClr>
              <a:buFontTx/>
              <a:buChar char="•"/>
              <a:defRPr/>
            </a:pPr>
            <a:r>
              <a:rPr lang="sr-Cyrl-C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испунима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sl-SI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4320" indent="-274320">
              <a:lnSpc>
                <a:spcPct val="80000"/>
              </a:lnSpc>
              <a:spcBef>
                <a:spcPct val="50000"/>
              </a:spcBef>
              <a:spcAft>
                <a:spcPts val="0"/>
              </a:spcAft>
              <a:buClr>
                <a:schemeClr val="tx1"/>
              </a:buClr>
              <a:buFontTx/>
              <a:buChar char="•"/>
              <a:defRPr/>
            </a:pPr>
            <a:r>
              <a:rPr lang="sr-Cyrl-C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деловима протезе који су у контакту са аксијалним  површинама преосталих зуба</a:t>
            </a:r>
            <a:r>
              <a:rPr lang="sl-SI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sr-Latn-C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3012" name="Picture 4" descr="green check mark 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8468" y="4905811"/>
            <a:ext cx="1814755" cy="16990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Down Arrow 2"/>
          <p:cNvSpPr/>
          <p:nvPr/>
        </p:nvSpPr>
        <p:spPr>
          <a:xfrm>
            <a:off x="3358662" y="4317023"/>
            <a:ext cx="457200" cy="474785"/>
          </a:xfrm>
          <a:prstGeom prst="downArrow">
            <a:avLst/>
          </a:prstGeom>
          <a:solidFill>
            <a:srgbClr val="92D05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34250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30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 autoUpdateAnimBg="0"/>
      <p:bldP spid="11" grpId="0" animBg="1"/>
      <p:bldP spid="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726831" y="2696066"/>
            <a:ext cx="8021395" cy="2160588"/>
          </a:xfrm>
          <a:solidFill>
            <a:srgbClr val="92D050"/>
          </a:solidFill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sr-Cyrl-C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Како се </a:t>
            </a:r>
            <a:r>
              <a:rPr lang="sr-Cyrl-CS" sz="2400" b="1" dirty="0" smtClean="0">
                <a:solidFill>
                  <a:srgbClr val="FFCC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ППП са жичаним кукицама</a:t>
            </a:r>
            <a:r>
              <a:rPr lang="sr-Cyrl-C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не може обезбедити биолошки повољна</a:t>
            </a:r>
            <a:r>
              <a:rPr lang="en-U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расподела оклузалних оптерећења </a:t>
            </a:r>
            <a:r>
              <a:rPr lang="sl-SI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kao</a:t>
            </a:r>
            <a:r>
              <a:rPr lang="sr-Cyrl-CS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због других функционалних разлога, она се индикује као </a:t>
            </a:r>
            <a:r>
              <a:rPr lang="sl-SI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sz="2400" b="1" dirty="0" smtClean="0">
                <a:solidFill>
                  <a:srgbClr val="FFCC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привремена или условно трајна протеза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!!!</a:t>
            </a:r>
            <a:endParaRPr lang="sr-Latn-CS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158261" y="148159"/>
            <a:ext cx="8774724" cy="954107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sr-Cyrl-CS" sz="2800" dirty="0"/>
              <a:t>Парцијална</a:t>
            </a:r>
            <a:r>
              <a:rPr lang="en-US" sz="2800" dirty="0"/>
              <a:t> </a:t>
            </a:r>
            <a:r>
              <a:rPr lang="sr-Cyrl-CS" sz="2800" dirty="0"/>
              <a:t>плочаста</a:t>
            </a:r>
            <a:r>
              <a:rPr lang="en-US" sz="2800" dirty="0"/>
              <a:t> </a:t>
            </a:r>
            <a:r>
              <a:rPr lang="sr-Cyrl-CS" sz="2800" dirty="0" smtClean="0"/>
              <a:t>протеза</a:t>
            </a:r>
          </a:p>
          <a:p>
            <a:pPr algn="ctr"/>
            <a:r>
              <a:rPr lang="sr-Cyrl-CS" sz="2800" dirty="0" smtClean="0"/>
              <a:t>-  Планирање веза гингивалног и денталног дела ППП -</a:t>
            </a:r>
            <a:endParaRPr lang="en-US" sz="2800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158261" y="1218164"/>
            <a:ext cx="867800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C742B1DE-B762-0C46-9125-C179ACEC9167}"/>
              </a:ext>
            </a:extLst>
          </p:cNvPr>
          <p:cNvSpPr/>
          <p:nvPr/>
        </p:nvSpPr>
        <p:spPr>
          <a:xfrm>
            <a:off x="735503" y="2706507"/>
            <a:ext cx="8012723" cy="2139706"/>
          </a:xfrm>
          <a:prstGeom prst="rect">
            <a:avLst/>
          </a:prstGeom>
          <a:noFill/>
          <a:ln w="3810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Down Arrow 1"/>
          <p:cNvSpPr/>
          <p:nvPr/>
        </p:nvSpPr>
        <p:spPr>
          <a:xfrm>
            <a:off x="3930161" y="1461295"/>
            <a:ext cx="905608" cy="914400"/>
          </a:xfrm>
          <a:prstGeom prst="downArrow">
            <a:avLst/>
          </a:prstGeom>
          <a:solidFill>
            <a:srgbClr val="FFFF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8" name="Picture 4" descr="Design Read Sticker by Cosmopolitan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135072" flipV="1">
            <a:off x="7113992" y="4078023"/>
            <a:ext cx="1983321" cy="1983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4850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5477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5477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547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54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54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547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477" grpId="0" build="p" animBg="1"/>
      <p:bldP spid="6" grpId="0" animBg="1"/>
      <p:bldP spid="2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45478" y="2603159"/>
            <a:ext cx="4856284" cy="2303463"/>
          </a:xfrm>
          <a:solidFill>
            <a:srgbClr val="CCECFF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>
            <a:normAutofit lnSpcReduction="10000"/>
          </a:bodyPr>
          <a:lstStyle/>
          <a:p>
            <a:pPr algn="l" eaLnBrk="1" hangingPunct="1">
              <a:defRPr/>
            </a:pPr>
            <a:r>
              <a:rPr lang="sr-Cyrl-CS" sz="24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Ако се протеза посматра као круто тиело под дејством сила</a:t>
            </a:r>
            <a:r>
              <a:rPr lang="sl-SI" sz="24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sr-Cyrl-CS" sz="24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може извршити </a:t>
            </a:r>
            <a:r>
              <a:rPr lang="sr-Cyrl-CS" sz="2400" b="1" u="sng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три транслациона</a:t>
            </a:r>
            <a:r>
              <a:rPr lang="sr-Cyrl-CS" sz="24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 </a:t>
            </a:r>
            <a:r>
              <a:rPr lang="sr-Cyrl-CS" sz="2400" b="1" u="sng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три ротациона покрета</a:t>
            </a:r>
            <a:r>
              <a:rPr lang="sl-SI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sr-Cyrl-CS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или </a:t>
            </a:r>
            <a:r>
              <a:rPr lang="sr-Cyrl-CS" b="1" u="sng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комбинацију ових основних покрета</a:t>
            </a:r>
            <a:r>
              <a:rPr lang="sl-SI" sz="2400" cap="none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sr-Latn-CS" sz="2400" cap="none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0599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50144" y="2075620"/>
            <a:ext cx="3286125" cy="356711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200913"/>
            <a:ext cx="9144000" cy="1384995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sr-Cyrl-CS" sz="2800" dirty="0"/>
              <a:t>Парцијална</a:t>
            </a:r>
            <a:r>
              <a:rPr lang="en-US" sz="2800" dirty="0"/>
              <a:t> </a:t>
            </a:r>
            <a:r>
              <a:rPr lang="sr-Cyrl-CS" sz="2800" dirty="0"/>
              <a:t>плочаста</a:t>
            </a:r>
            <a:r>
              <a:rPr lang="en-US" sz="2800" dirty="0"/>
              <a:t> </a:t>
            </a:r>
            <a:r>
              <a:rPr lang="sr-Cyrl-CS" sz="2800" dirty="0" smtClean="0"/>
              <a:t>протеза</a:t>
            </a:r>
          </a:p>
          <a:p>
            <a:pPr algn="ctr"/>
            <a:r>
              <a:rPr lang="sr-Cyrl-CS" sz="2800" dirty="0" smtClean="0"/>
              <a:t>-  </a:t>
            </a:r>
            <a:r>
              <a:rPr lang="sr-Cyrl-CS" dirty="0">
                <a:cs typeface="Times New Roman" panose="02020603050405020304" pitchFamily="18" charset="0"/>
              </a:rPr>
              <a:t>Елементи за супростављање силама који дјелују на </a:t>
            </a:r>
            <a:r>
              <a:rPr lang="sr-Cyrl-CS" dirty="0" smtClean="0">
                <a:cs typeface="Times New Roman" panose="02020603050405020304" pitchFamily="18" charset="0"/>
              </a:rPr>
              <a:t>ППП</a:t>
            </a:r>
            <a:r>
              <a:rPr lang="en-US" dirty="0" smtClean="0">
                <a:cs typeface="Times New Roman" panose="02020603050405020304" pitchFamily="18" charset="0"/>
              </a:rPr>
              <a:t>-</a:t>
            </a:r>
            <a:endParaRPr lang="sr-Latn-CS" dirty="0">
              <a:cs typeface="Times New Roman" panose="02020603050405020304" pitchFamily="18" charset="0"/>
            </a:endParaRPr>
          </a:p>
          <a:p>
            <a:pPr algn="ctr"/>
            <a:endParaRPr lang="en-US" sz="2800" dirty="0"/>
          </a:p>
        </p:txBody>
      </p:sp>
      <p:cxnSp>
        <p:nvCxnSpPr>
          <p:cNvPr id="6" name="Straight Connector 5"/>
          <p:cNvCxnSpPr/>
          <p:nvPr/>
        </p:nvCxnSpPr>
        <p:spPr>
          <a:xfrm>
            <a:off x="158261" y="1218164"/>
            <a:ext cx="867800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93979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05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05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05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1059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11059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800" decel="100000" fill="hold"/>
                                        <p:tgtEl>
                                          <p:spTgt spid="11059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1059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5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1105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2000" fill="hold"/>
                                        <p:tgtEl>
                                          <p:spTgt spid="1105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800" decel="100000" fill="hold"/>
                                        <p:tgtEl>
                                          <p:spTgt spid="1105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1059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0597" grpId="0" build="p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10" name="TextBox 8"/>
          <p:cNvSpPr txBox="1">
            <a:spLocks noChangeArrowheads="1"/>
          </p:cNvSpPr>
          <p:nvPr/>
        </p:nvSpPr>
        <p:spPr bwMode="auto">
          <a:xfrm>
            <a:off x="227623" y="1693863"/>
            <a:ext cx="48768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sr-Cyrl-RS" dirty="0"/>
              <a:t>П</a:t>
            </a:r>
            <a:r>
              <a:rPr lang="sr-Cyrl-CS" dirty="0" smtClean="0"/>
              <a:t>ротезна</a:t>
            </a:r>
            <a:r>
              <a:rPr lang="en-US" dirty="0" smtClean="0"/>
              <a:t> </a:t>
            </a:r>
            <a:r>
              <a:rPr lang="sr-Cyrl-CS" dirty="0"/>
              <a:t>база</a:t>
            </a:r>
            <a:r>
              <a:rPr lang="en-US" dirty="0"/>
              <a:t> </a:t>
            </a:r>
            <a:r>
              <a:rPr lang="sr-Cyrl-CS" dirty="0"/>
              <a:t>и</a:t>
            </a:r>
            <a:r>
              <a:rPr lang="en-US" dirty="0"/>
              <a:t> </a:t>
            </a:r>
            <a:r>
              <a:rPr lang="sr-Cyrl-CS" dirty="0"/>
              <a:t>кукица</a:t>
            </a:r>
            <a:r>
              <a:rPr lang="en-US" dirty="0"/>
              <a:t> </a:t>
            </a:r>
            <a:r>
              <a:rPr lang="sr-Cyrl-CS" dirty="0"/>
              <a:t>као</a:t>
            </a:r>
            <a:r>
              <a:rPr lang="en-US" dirty="0"/>
              <a:t> </a:t>
            </a:r>
            <a:r>
              <a:rPr lang="sr-Cyrl-CS" dirty="0"/>
              <a:t>елементи</a:t>
            </a:r>
            <a:r>
              <a:rPr lang="en-US" dirty="0"/>
              <a:t> </a:t>
            </a:r>
            <a:r>
              <a:rPr lang="sr-Cyrl-CS" dirty="0"/>
              <a:t>отпора</a:t>
            </a:r>
            <a:r>
              <a:rPr lang="en-US" dirty="0"/>
              <a:t> </a:t>
            </a:r>
            <a:r>
              <a:rPr lang="sr-Cyrl-CS" dirty="0"/>
              <a:t>на</a:t>
            </a:r>
            <a:r>
              <a:rPr lang="en-US" dirty="0"/>
              <a:t> </a:t>
            </a:r>
            <a:r>
              <a:rPr lang="sr-Cyrl-CS" dirty="0"/>
              <a:t>дејство</a:t>
            </a:r>
            <a:r>
              <a:rPr lang="en-US" dirty="0"/>
              <a:t>   </a:t>
            </a:r>
            <a:r>
              <a:rPr lang="sr-Cyrl-CS" dirty="0">
                <a:solidFill>
                  <a:srgbClr val="C00000"/>
                </a:solidFill>
              </a:rPr>
              <a:t>вертикалних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sr-Cyrl-CS" dirty="0">
                <a:solidFill>
                  <a:srgbClr val="C00000"/>
                </a:solidFill>
              </a:rPr>
              <a:t>сила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sr-Cyrl-CS" dirty="0">
                <a:solidFill>
                  <a:srgbClr val="C00000"/>
                </a:solidFill>
              </a:rPr>
              <a:t>оклузалног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sr-Cyrl-CS" dirty="0">
                <a:solidFill>
                  <a:srgbClr val="C00000"/>
                </a:solidFill>
              </a:rPr>
              <a:t>смера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47111" name="TextBox 9"/>
          <p:cNvSpPr txBox="1">
            <a:spLocks noChangeArrowheads="1"/>
          </p:cNvSpPr>
          <p:nvPr/>
        </p:nvSpPr>
        <p:spPr bwMode="auto">
          <a:xfrm>
            <a:off x="227623" y="3260301"/>
            <a:ext cx="48768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sr-Cyrl-CS" dirty="0"/>
              <a:t>П</a:t>
            </a:r>
            <a:r>
              <a:rPr lang="sr-Cyrl-CS" dirty="0" smtClean="0"/>
              <a:t>ротезна</a:t>
            </a:r>
            <a:r>
              <a:rPr lang="en-US" dirty="0" smtClean="0"/>
              <a:t> </a:t>
            </a:r>
            <a:r>
              <a:rPr lang="sr-Cyrl-CS" dirty="0"/>
              <a:t>база</a:t>
            </a:r>
            <a:r>
              <a:rPr lang="en-US" dirty="0"/>
              <a:t> </a:t>
            </a:r>
            <a:r>
              <a:rPr lang="sr-Cyrl-CS" dirty="0"/>
              <a:t>и</a:t>
            </a:r>
            <a:r>
              <a:rPr lang="en-US" dirty="0"/>
              <a:t> </a:t>
            </a:r>
            <a:r>
              <a:rPr lang="sr-Cyrl-CS" dirty="0"/>
              <a:t>кукица</a:t>
            </a:r>
            <a:r>
              <a:rPr lang="en-US" dirty="0"/>
              <a:t> </a:t>
            </a:r>
            <a:r>
              <a:rPr lang="sr-Cyrl-CS" dirty="0"/>
              <a:t>као</a:t>
            </a:r>
            <a:r>
              <a:rPr lang="en-US" dirty="0"/>
              <a:t> </a:t>
            </a:r>
            <a:r>
              <a:rPr lang="sr-Cyrl-CS" dirty="0"/>
              <a:t>елементи</a:t>
            </a:r>
            <a:r>
              <a:rPr lang="en-US" dirty="0"/>
              <a:t> </a:t>
            </a:r>
            <a:r>
              <a:rPr lang="sr-Cyrl-CS" dirty="0"/>
              <a:t>отпора</a:t>
            </a:r>
            <a:r>
              <a:rPr lang="en-US" dirty="0"/>
              <a:t> </a:t>
            </a:r>
            <a:r>
              <a:rPr lang="sr-Cyrl-CS" dirty="0"/>
              <a:t>на</a:t>
            </a:r>
            <a:r>
              <a:rPr lang="en-US" dirty="0"/>
              <a:t> </a:t>
            </a:r>
            <a:r>
              <a:rPr lang="sr-Cyrl-CS" dirty="0"/>
              <a:t>дејство</a:t>
            </a:r>
            <a:r>
              <a:rPr lang="en-US" dirty="0"/>
              <a:t>   </a:t>
            </a:r>
            <a:r>
              <a:rPr lang="sr-Cyrl-CS" dirty="0">
                <a:solidFill>
                  <a:srgbClr val="C00000"/>
                </a:solidFill>
              </a:rPr>
              <a:t>вертикалних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sr-Cyrl-CS" dirty="0">
                <a:solidFill>
                  <a:srgbClr val="C00000"/>
                </a:solidFill>
              </a:rPr>
              <a:t>сила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sr-Cyrl-CS" dirty="0">
                <a:solidFill>
                  <a:srgbClr val="C00000"/>
                </a:solidFill>
              </a:rPr>
              <a:t>апикалног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sr-Cyrl-CS" dirty="0">
                <a:solidFill>
                  <a:srgbClr val="C00000"/>
                </a:solidFill>
              </a:rPr>
              <a:t>смера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47112" name="TextBox 10"/>
          <p:cNvSpPr txBox="1">
            <a:spLocks noChangeArrowheads="1"/>
          </p:cNvSpPr>
          <p:nvPr/>
        </p:nvSpPr>
        <p:spPr bwMode="auto">
          <a:xfrm>
            <a:off x="227623" y="5059241"/>
            <a:ext cx="48768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sr-Cyrl-CS" dirty="0"/>
              <a:t>П</a:t>
            </a:r>
            <a:r>
              <a:rPr lang="sr-Cyrl-CS" dirty="0" smtClean="0"/>
              <a:t>ротезна</a:t>
            </a:r>
            <a:r>
              <a:rPr lang="en-US" dirty="0" smtClean="0"/>
              <a:t> </a:t>
            </a:r>
            <a:r>
              <a:rPr lang="sr-Cyrl-CS" dirty="0"/>
              <a:t>база</a:t>
            </a:r>
            <a:r>
              <a:rPr lang="en-US" dirty="0"/>
              <a:t> </a:t>
            </a:r>
            <a:r>
              <a:rPr lang="sr-Cyrl-CS" dirty="0"/>
              <a:t>и</a:t>
            </a:r>
            <a:r>
              <a:rPr lang="en-US" dirty="0"/>
              <a:t> </a:t>
            </a:r>
            <a:r>
              <a:rPr lang="sr-Cyrl-CS" dirty="0"/>
              <a:t>кукица</a:t>
            </a:r>
            <a:r>
              <a:rPr lang="en-US" dirty="0"/>
              <a:t> </a:t>
            </a:r>
            <a:r>
              <a:rPr lang="sr-Cyrl-CS" dirty="0"/>
              <a:t>као</a:t>
            </a:r>
            <a:r>
              <a:rPr lang="en-US" dirty="0"/>
              <a:t> </a:t>
            </a:r>
            <a:r>
              <a:rPr lang="sr-Cyrl-CS" dirty="0"/>
              <a:t>елементи</a:t>
            </a:r>
            <a:r>
              <a:rPr lang="en-US" dirty="0"/>
              <a:t> </a:t>
            </a:r>
            <a:r>
              <a:rPr lang="sr-Cyrl-CS" dirty="0"/>
              <a:t>отпора</a:t>
            </a:r>
            <a:r>
              <a:rPr lang="en-US" dirty="0"/>
              <a:t> </a:t>
            </a:r>
            <a:r>
              <a:rPr lang="sr-Cyrl-CS" dirty="0"/>
              <a:t>на</a:t>
            </a:r>
            <a:r>
              <a:rPr lang="en-US" dirty="0"/>
              <a:t> </a:t>
            </a:r>
            <a:r>
              <a:rPr lang="sr-Cyrl-CS" dirty="0"/>
              <a:t>дејство</a:t>
            </a:r>
            <a:r>
              <a:rPr lang="en-US" dirty="0"/>
              <a:t>   </a:t>
            </a:r>
            <a:r>
              <a:rPr lang="sr-Cyrl-CS" dirty="0">
                <a:solidFill>
                  <a:srgbClr val="C00000"/>
                </a:solidFill>
              </a:rPr>
              <a:t>хоризонталних</a:t>
            </a:r>
            <a:r>
              <a:rPr lang="en-US" dirty="0">
                <a:solidFill>
                  <a:srgbClr val="C00000"/>
                </a:solidFill>
              </a:rPr>
              <a:t> </a:t>
            </a:r>
            <a:r>
              <a:rPr lang="sr-Cyrl-CS" dirty="0">
                <a:solidFill>
                  <a:srgbClr val="C00000"/>
                </a:solidFill>
              </a:rPr>
              <a:t>сила</a:t>
            </a:r>
            <a:endParaRPr lang="en-US" dirty="0">
              <a:solidFill>
                <a:srgbClr val="C00000"/>
              </a:solidFill>
            </a:endParaRPr>
          </a:p>
        </p:txBody>
      </p:sp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0" y="200913"/>
            <a:ext cx="9144000" cy="1384995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sr-Cyrl-CS" sz="2800" dirty="0"/>
              <a:t>Парцијална</a:t>
            </a:r>
            <a:r>
              <a:rPr lang="en-US" sz="2800" dirty="0"/>
              <a:t> </a:t>
            </a:r>
            <a:r>
              <a:rPr lang="sr-Cyrl-CS" sz="2800" dirty="0"/>
              <a:t>плочаста</a:t>
            </a:r>
            <a:r>
              <a:rPr lang="en-US" sz="2800" dirty="0"/>
              <a:t> </a:t>
            </a:r>
            <a:r>
              <a:rPr lang="sr-Cyrl-CS" sz="2800" dirty="0" smtClean="0"/>
              <a:t>протеза</a:t>
            </a:r>
          </a:p>
          <a:p>
            <a:pPr algn="ctr"/>
            <a:r>
              <a:rPr lang="sr-Cyrl-CS" sz="2800" dirty="0" smtClean="0"/>
              <a:t>-  </a:t>
            </a:r>
            <a:r>
              <a:rPr lang="sr-Cyrl-CS" dirty="0">
                <a:cs typeface="Times New Roman" panose="02020603050405020304" pitchFamily="18" charset="0"/>
              </a:rPr>
              <a:t>Елементи за супростављање силама који дјелују на </a:t>
            </a:r>
            <a:r>
              <a:rPr lang="sr-Cyrl-CS" dirty="0" smtClean="0">
                <a:cs typeface="Times New Roman" panose="02020603050405020304" pitchFamily="18" charset="0"/>
              </a:rPr>
              <a:t>ППП</a:t>
            </a:r>
            <a:r>
              <a:rPr lang="en-US" dirty="0" smtClean="0">
                <a:cs typeface="Times New Roman" panose="02020603050405020304" pitchFamily="18" charset="0"/>
              </a:rPr>
              <a:t>-</a:t>
            </a:r>
            <a:endParaRPr lang="sr-Latn-CS" dirty="0">
              <a:cs typeface="Times New Roman" panose="02020603050405020304" pitchFamily="18" charset="0"/>
            </a:endParaRPr>
          </a:p>
          <a:p>
            <a:pPr algn="ctr"/>
            <a:endParaRPr lang="en-US" sz="2800" dirty="0"/>
          </a:p>
        </p:txBody>
      </p:sp>
      <p:cxnSp>
        <p:nvCxnSpPr>
          <p:cNvPr id="11" name="Straight Connector 10"/>
          <p:cNvCxnSpPr/>
          <p:nvPr/>
        </p:nvCxnSpPr>
        <p:spPr>
          <a:xfrm>
            <a:off x="158261" y="1218164"/>
            <a:ext cx="867800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ight Arrow 1"/>
          <p:cNvSpPr/>
          <p:nvPr/>
        </p:nvSpPr>
        <p:spPr>
          <a:xfrm>
            <a:off x="4497265" y="2004646"/>
            <a:ext cx="953966" cy="483577"/>
          </a:xfrm>
          <a:prstGeom prst="rightArrow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ight Arrow 12"/>
          <p:cNvSpPr/>
          <p:nvPr/>
        </p:nvSpPr>
        <p:spPr>
          <a:xfrm>
            <a:off x="4486030" y="5532892"/>
            <a:ext cx="953966" cy="483577"/>
          </a:xfrm>
          <a:prstGeom prst="rightArrow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ight Arrow 13"/>
          <p:cNvSpPr/>
          <p:nvPr/>
        </p:nvSpPr>
        <p:spPr>
          <a:xfrm>
            <a:off x="4497265" y="3618587"/>
            <a:ext cx="953966" cy="483577"/>
          </a:xfrm>
          <a:prstGeom prst="rightArrow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84242" y="1305703"/>
            <a:ext cx="3243353" cy="179847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84241" y="3186231"/>
            <a:ext cx="3243353" cy="177409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84242" y="5042373"/>
            <a:ext cx="3243353" cy="18045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4545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6245"/>
    </mc:Choice>
    <mc:Fallback xmlns="">
      <p:transition spd="slow" advTm="4624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7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7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47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7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110" grpId="0"/>
      <p:bldP spid="47111" grpId="0"/>
      <p:bldP spid="47112" grpId="0"/>
      <p:bldP spid="2" grpId="0" animBg="1"/>
      <p:bldP spid="13" grpId="0" animBg="1"/>
      <p:bldP spid="1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6" name="Text Box 6"/>
          <p:cNvSpPr txBox="1">
            <a:spLocks noChangeArrowheads="1"/>
          </p:cNvSpPr>
          <p:nvPr/>
        </p:nvSpPr>
        <p:spPr bwMode="auto">
          <a:xfrm>
            <a:off x="158261" y="1993001"/>
            <a:ext cx="8351838" cy="7016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sr-Cyrl-C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sr-Cyrl-CS" altLang="en-US" sz="20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Примарна</a:t>
            </a:r>
            <a:r>
              <a:rPr lang="sl-SI" alt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l-SI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</a:t>
            </a:r>
            <a:r>
              <a:rPr lang="sr-Cyrl-C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отпор који се постиже ретенционим елементима ППП  </a:t>
            </a:r>
            <a:r>
              <a:rPr lang="sr-Cyrl-CS" alt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(</a:t>
            </a:r>
            <a:r>
              <a:rPr lang="sr-Cyrl-C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ретенциони </a:t>
            </a:r>
            <a:r>
              <a:rPr lang="sr-Cyrl-CS" alt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делови </a:t>
            </a:r>
            <a:r>
              <a:rPr lang="sr-Cyrl-C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ручица жичаних кукица</a:t>
            </a:r>
            <a:r>
              <a:rPr lang="sl-SI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en-US" alt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2647" name="Text Box 7"/>
          <p:cNvSpPr txBox="1">
            <a:spLocks noChangeArrowheads="1"/>
          </p:cNvSpPr>
          <p:nvPr/>
        </p:nvSpPr>
        <p:spPr bwMode="auto">
          <a:xfrm>
            <a:off x="374161" y="5330289"/>
            <a:ext cx="8135938" cy="1006475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sr-Cyrl-C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sr-Cyrl-CS" altLang="en-US" sz="20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Секундарна</a:t>
            </a:r>
            <a:r>
              <a:rPr lang="en-US" alt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l-SI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sr-Cyrl-C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отпор који се остварује на додирним површинама протезне базе и </a:t>
            </a:r>
            <a:r>
              <a:rPr lang="sr-Cyrl-CS" alt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делова </a:t>
            </a:r>
            <a:r>
              <a:rPr lang="sr-Cyrl-C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протезе који су у контакту са преосталим зубима и слузокожом</a:t>
            </a:r>
            <a:r>
              <a:rPr lang="sl-SI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sr-Latn-CS" alt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2652" name="Rectangle 12"/>
          <p:cNvSpPr>
            <a:spLocks noChangeArrowheads="1"/>
          </p:cNvSpPr>
          <p:nvPr/>
        </p:nvSpPr>
        <p:spPr bwMode="auto">
          <a:xfrm>
            <a:off x="158261" y="2918830"/>
            <a:ext cx="4894384" cy="161582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sr-Cyrl-CS" alt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Њена  ефикасност зависи  од </a:t>
            </a:r>
            <a:r>
              <a:rPr lang="sr-Cyrl-C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sr-Cyrl-C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броја и распореда кукица,</a:t>
            </a:r>
          </a:p>
          <a:p>
            <a:pPr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sr-Cyrl-C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облика кукице и  </a:t>
            </a:r>
          </a:p>
          <a:p>
            <a:pPr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sr-Cyrl-CS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физичко-механичких својстава материјала</a:t>
            </a:r>
            <a:r>
              <a:rPr lang="sl-SI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sr-Latn-CS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200913"/>
            <a:ext cx="9144000" cy="1384995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sr-Cyrl-CS" sz="2800" dirty="0"/>
              <a:t>Парцијална</a:t>
            </a:r>
            <a:r>
              <a:rPr lang="en-US" sz="2800" dirty="0"/>
              <a:t> </a:t>
            </a:r>
            <a:r>
              <a:rPr lang="sr-Cyrl-CS" sz="2800" dirty="0"/>
              <a:t>плочаста</a:t>
            </a:r>
            <a:r>
              <a:rPr lang="en-US" sz="2800" dirty="0"/>
              <a:t> </a:t>
            </a:r>
            <a:r>
              <a:rPr lang="sr-Cyrl-CS" sz="2800" dirty="0" smtClean="0"/>
              <a:t>протеза</a:t>
            </a:r>
          </a:p>
          <a:p>
            <a:pPr algn="ctr"/>
            <a:r>
              <a:rPr lang="sr-Cyrl-CS" sz="2800" dirty="0" smtClean="0"/>
              <a:t>-  </a:t>
            </a:r>
            <a:r>
              <a:rPr lang="sr-Cyrl-CS" dirty="0" smtClean="0">
                <a:cs typeface="Times New Roman" panose="02020603050405020304" pitchFamily="18" charset="0"/>
              </a:rPr>
              <a:t>Елементи отпора на дејство вертикалних сила оклузалног смера </a:t>
            </a:r>
            <a:r>
              <a:rPr lang="en-US" dirty="0" smtClean="0">
                <a:cs typeface="Times New Roman" panose="02020603050405020304" pitchFamily="18" charset="0"/>
              </a:rPr>
              <a:t>-</a:t>
            </a:r>
            <a:endParaRPr lang="sr-Latn-CS" dirty="0" smtClean="0">
              <a:cs typeface="Times New Roman" panose="02020603050405020304" pitchFamily="18" charset="0"/>
            </a:endParaRPr>
          </a:p>
          <a:p>
            <a:pPr algn="ctr"/>
            <a:endParaRPr lang="en-US" sz="2800" dirty="0"/>
          </a:p>
        </p:txBody>
      </p:sp>
      <p:cxnSp>
        <p:nvCxnSpPr>
          <p:cNvPr id="10" name="Straight Connector 9"/>
          <p:cNvCxnSpPr/>
          <p:nvPr/>
        </p:nvCxnSpPr>
        <p:spPr>
          <a:xfrm flipV="1">
            <a:off x="158261" y="1204546"/>
            <a:ext cx="8880231" cy="1361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2649" name="Rectangle 9"/>
          <p:cNvSpPr>
            <a:spLocks noChangeArrowheads="1"/>
          </p:cNvSpPr>
          <p:nvPr/>
        </p:nvSpPr>
        <p:spPr bwMode="auto">
          <a:xfrm>
            <a:off x="158261" y="1468157"/>
            <a:ext cx="780757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r>
              <a:rPr lang="sr-Cyrl-CS" altLang="en-US" sz="2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Отпор  тим силама представља</a:t>
            </a:r>
            <a:r>
              <a:rPr lang="sl-SI" altLang="en-US" sz="2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2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ретенција</a:t>
            </a:r>
            <a:r>
              <a:rPr lang="sl-SI" altLang="en-US" sz="2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sr-Cyrl-CS" altLang="en-US" sz="2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која  може бити:</a:t>
            </a:r>
            <a:endParaRPr lang="sr-Latn-CS" altLang="en-US" sz="22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375649" y="2997410"/>
            <a:ext cx="3554276" cy="2030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60373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8" name="Text Box 6"/>
          <p:cNvSpPr txBox="1">
            <a:spLocks noChangeArrowheads="1"/>
          </p:cNvSpPr>
          <p:nvPr/>
        </p:nvSpPr>
        <p:spPr bwMode="auto">
          <a:xfrm>
            <a:off x="228600" y="1524000"/>
            <a:ext cx="8642350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sr-Cyrl-CS" altLang="en-US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Протезна база код ППП има стабилизациону улогу и остварује је </a:t>
            </a:r>
            <a:r>
              <a:rPr lang="en-US" altLang="en-US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sr-Latn-CS" altLang="en-US" sz="20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5724" name="Rectangle 12"/>
          <p:cNvSpPr>
            <a:spLocks noGrp="1" noChangeArrowheads="1"/>
          </p:cNvSpPr>
          <p:nvPr>
            <p:ph type="body" idx="4294967295"/>
          </p:nvPr>
        </p:nvSpPr>
        <p:spPr>
          <a:xfrm>
            <a:off x="468313" y="2133600"/>
            <a:ext cx="7704137" cy="1295400"/>
          </a:xfrm>
        </p:spPr>
        <p:txBody>
          <a:bodyPr>
            <a:normAutofit/>
          </a:bodyPr>
          <a:lstStyle/>
          <a:p>
            <a:pPr eaLnBrk="1" hangingPunct="1">
              <a:buClr>
                <a:schemeClr val="tx1"/>
              </a:buClr>
              <a:buFont typeface="Wingdings" panose="05000000000000000000" pitchFamily="2" charset="2"/>
              <a:buChar char="v"/>
            </a:pPr>
            <a:r>
              <a:rPr lang="sr-Cyrl-C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непосредним контактом са вертикалним и косим површинама алвеоларног гребена и непчаног свода и </a:t>
            </a:r>
            <a:endParaRPr lang="en-US" alt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buClrTx/>
              <a:buFont typeface="Wingdings" panose="05000000000000000000" pitchFamily="2" charset="2"/>
              <a:buChar char="v"/>
            </a:pPr>
            <a:r>
              <a:rPr lang="sr-Cyrl-C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коректним односом према преосталим зубима</a:t>
            </a:r>
            <a:endParaRPr lang="sr-Latn-CS" alt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00647" y="2526714"/>
            <a:ext cx="3243353" cy="1804572"/>
          </a:xfrm>
          <a:prstGeom prst="rect">
            <a:avLst/>
          </a:prstGeom>
        </p:spPr>
      </p:pic>
      <p:sp>
        <p:nvSpPr>
          <p:cNvPr id="9" name="Rectangle 8"/>
          <p:cNvSpPr>
            <a:spLocks noChangeArrowheads="1"/>
          </p:cNvSpPr>
          <p:nvPr/>
        </p:nvSpPr>
        <p:spPr bwMode="auto">
          <a:xfrm>
            <a:off x="0" y="200913"/>
            <a:ext cx="9144000" cy="1384995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sr-Cyrl-CS" sz="2800" dirty="0"/>
              <a:t>Парцијална</a:t>
            </a:r>
            <a:r>
              <a:rPr lang="en-US" sz="2800" dirty="0"/>
              <a:t> </a:t>
            </a:r>
            <a:r>
              <a:rPr lang="sr-Cyrl-CS" sz="2800" dirty="0"/>
              <a:t>плочаста</a:t>
            </a:r>
            <a:r>
              <a:rPr lang="en-US" sz="2800" dirty="0"/>
              <a:t> </a:t>
            </a:r>
            <a:r>
              <a:rPr lang="sr-Cyrl-CS" sz="2800" dirty="0" smtClean="0"/>
              <a:t>протеза</a:t>
            </a:r>
          </a:p>
          <a:p>
            <a:pPr algn="ctr"/>
            <a:r>
              <a:rPr lang="sr-Cyrl-CS" sz="2800" dirty="0" smtClean="0"/>
              <a:t>- </a:t>
            </a:r>
            <a:r>
              <a:rPr lang="sr-Cyrl-CS" sz="2200" dirty="0" smtClean="0">
                <a:cs typeface="Times New Roman" panose="02020603050405020304" pitchFamily="18" charset="0"/>
              </a:rPr>
              <a:t>Елементи отпора на дејство хоризонталних сила оклузалног смера </a:t>
            </a:r>
            <a:r>
              <a:rPr lang="en-US" sz="2200" dirty="0" smtClean="0">
                <a:cs typeface="Times New Roman" panose="02020603050405020304" pitchFamily="18" charset="0"/>
              </a:rPr>
              <a:t>-</a:t>
            </a:r>
            <a:endParaRPr lang="sr-Latn-CS" sz="2200" dirty="0" smtClean="0">
              <a:cs typeface="Times New Roman" panose="02020603050405020304" pitchFamily="18" charset="0"/>
            </a:endParaRPr>
          </a:p>
          <a:p>
            <a:pPr algn="ctr"/>
            <a:endParaRPr lang="en-US" sz="2800" dirty="0"/>
          </a:p>
        </p:txBody>
      </p:sp>
      <p:cxnSp>
        <p:nvCxnSpPr>
          <p:cNvPr id="10" name="Straight Connector 9"/>
          <p:cNvCxnSpPr/>
          <p:nvPr/>
        </p:nvCxnSpPr>
        <p:spPr>
          <a:xfrm flipV="1">
            <a:off x="158261" y="1204546"/>
            <a:ext cx="8880231" cy="1361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14"/>
          <p:cNvSpPr txBox="1">
            <a:spLocks noChangeArrowheads="1"/>
          </p:cNvSpPr>
          <p:nvPr/>
        </p:nvSpPr>
        <p:spPr>
          <a:xfrm>
            <a:off x="468313" y="4024808"/>
            <a:ext cx="5255479" cy="741854"/>
          </a:xfrm>
          <a:prstGeom prst="rect">
            <a:avLst/>
          </a:prstGeom>
        </p:spPr>
        <p:txBody>
          <a:bodyPr vert="horz" lIns="0" tIns="45720" rIns="0" bIns="45720" rtlCol="0">
            <a:noAutofit/>
          </a:bodyPr>
          <a:lstStyle>
            <a:lvl1pPr marL="91440" indent="-91440" algn="l" defTabSz="914400" rtl="0" eaLnBrk="1" latinLnBrk="0" hangingPunct="1">
              <a:lnSpc>
                <a:spcPct val="90000"/>
              </a:lnSpc>
              <a:spcBef>
                <a:spcPts val="1200"/>
              </a:spcBef>
              <a:spcAft>
                <a:spcPts val="2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20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38404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8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56692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74980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932688" indent="-18288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11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13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15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1700000" indent="-228600" algn="l" defTabSz="914400" rtl="0" eaLnBrk="1" latinLnBrk="0" hangingPunct="1">
              <a:lnSpc>
                <a:spcPct val="90000"/>
              </a:lnSpc>
              <a:spcBef>
                <a:spcPts val="200"/>
              </a:spcBef>
              <a:spcAft>
                <a:spcPts val="400"/>
              </a:spcAft>
              <a:buClr>
                <a:schemeClr val="accent1"/>
              </a:buClr>
              <a:buFont typeface="Calibri" pitchFamily="34" charset="0"/>
              <a:buChar char="◦"/>
              <a:defRPr sz="1400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chemeClr val="tx1"/>
              </a:buClr>
              <a:buFontTx/>
              <a:buChar char="•"/>
            </a:pPr>
            <a:r>
              <a:rPr lang="bs-Cyrl-BA" alt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изнад</a:t>
            </a:r>
            <a:r>
              <a:rPr lang="sl-SI" alt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цингулума</a:t>
            </a:r>
            <a:r>
              <a:rPr lang="sl-SI" alt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предњих</a:t>
            </a:r>
            <a:r>
              <a:rPr lang="sl-SI" alt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sl-SI" alt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екватора</a:t>
            </a:r>
            <a:r>
              <a:rPr lang="sl-SI" alt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оралних</a:t>
            </a:r>
            <a:r>
              <a:rPr lang="sl-SI" alt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површина</a:t>
            </a:r>
            <a:r>
              <a:rPr lang="sl-SI" alt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бочних</a:t>
            </a:r>
            <a:r>
              <a:rPr lang="sl-SI" alt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зуба</a:t>
            </a:r>
            <a:endParaRPr lang="en-US" alt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Clr>
                <a:schemeClr val="tx1"/>
              </a:buClr>
              <a:buFontTx/>
              <a:buChar char="•"/>
            </a:pPr>
            <a:r>
              <a:rPr lang="bs-Cyrl-BA" alt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апроксималних</a:t>
            </a:r>
            <a:r>
              <a:rPr lang="sl-SI" alt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површина</a:t>
            </a:r>
            <a:r>
              <a:rPr lang="sl-SI" alt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ретенционих зуба</a:t>
            </a:r>
            <a:r>
              <a:rPr lang="sl-SI" alt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endParaRPr lang="sr-Latn-CS" alt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369278" y="3587568"/>
            <a:ext cx="3947746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bs-Cyrl-BA" altLang="en-US" sz="1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Непосредним</a:t>
            </a:r>
            <a:r>
              <a:rPr lang="sl-SI" altLang="en-US" sz="1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sz="1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контактом</a:t>
            </a:r>
            <a:r>
              <a:rPr lang="sl-SI" altLang="en-US" sz="1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sz="1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плоче</a:t>
            </a:r>
            <a:r>
              <a:rPr lang="sl-SI" altLang="en-US" sz="1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sz="1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sl-SI" altLang="en-US" sz="1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sz="14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пределу:</a:t>
            </a:r>
            <a:endParaRPr lang="en-US" altLang="en-US" sz="14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Text Box 9"/>
          <p:cNvSpPr txBox="1">
            <a:spLocks noChangeArrowheads="1"/>
          </p:cNvSpPr>
          <p:nvPr/>
        </p:nvSpPr>
        <p:spPr bwMode="auto">
          <a:xfrm>
            <a:off x="277201" y="6215109"/>
            <a:ext cx="8642350" cy="338554"/>
          </a:xfrm>
          <a:prstGeom prst="rect">
            <a:avLst/>
          </a:prstGeom>
          <a:solidFill>
            <a:srgbClr val="C00000"/>
          </a:solidFill>
          <a:ln w="9525">
            <a:solidFill>
              <a:schemeClr val="tx1"/>
            </a:solidFill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bs-Cyrl-BA" sz="16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Извртање</a:t>
            </a:r>
            <a:r>
              <a:rPr lang="sl-SI" sz="16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sz="16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је</a:t>
            </a:r>
            <a:r>
              <a:rPr lang="sl-SI" sz="16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sz="16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једино</a:t>
            </a:r>
            <a:r>
              <a:rPr lang="sl-SI" sz="16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sz="16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могуће</a:t>
            </a:r>
            <a:r>
              <a:rPr lang="sl-SI" sz="16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sz="16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код</a:t>
            </a:r>
            <a:r>
              <a:rPr lang="sl-SI" sz="16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sz="16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протеза</a:t>
            </a:r>
            <a:r>
              <a:rPr lang="sl-SI" sz="16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sz="16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</a:t>
            </a:r>
            <a:r>
              <a:rPr lang="sl-SI" sz="16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sz="16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слободним</a:t>
            </a:r>
            <a:r>
              <a:rPr lang="sl-SI" sz="16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sz="16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седлима</a:t>
            </a:r>
            <a:r>
              <a:rPr lang="sl-SI" sz="16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sz="16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sl-SI" sz="16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sz="16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догађа</a:t>
            </a:r>
            <a:r>
              <a:rPr lang="sl-SI" sz="16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sz="16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</a:t>
            </a:r>
            <a:r>
              <a:rPr lang="sl-SI" sz="16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sz="16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око</a:t>
            </a:r>
            <a:r>
              <a:rPr lang="sl-SI" sz="16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sz="16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осовине</a:t>
            </a:r>
            <a:r>
              <a:rPr lang="sl-SI" sz="16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sz="16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ротације</a:t>
            </a:r>
            <a:r>
              <a:rPr lang="sl-SI" sz="16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sr-Latn-CS" sz="1600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Rectangle 11"/>
          <p:cNvSpPr>
            <a:spLocks noChangeArrowheads="1"/>
          </p:cNvSpPr>
          <p:nvPr/>
        </p:nvSpPr>
        <p:spPr bwMode="auto">
          <a:xfrm>
            <a:off x="559136" y="5367775"/>
            <a:ext cx="7981278" cy="584775"/>
          </a:xfrm>
          <a:prstGeom prst="rect">
            <a:avLst/>
          </a:prstGeom>
          <a:solidFill>
            <a:srgbClr val="00B05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bs-Cyrl-BA" altLang="en-US" sz="1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изузимајући</a:t>
            </a:r>
            <a:r>
              <a:rPr lang="sl-SI" altLang="en-US" sz="1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sz="1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зону</a:t>
            </a:r>
            <a:r>
              <a:rPr lang="sl-SI" altLang="en-US" sz="1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sz="1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гингиво</a:t>
            </a:r>
            <a:r>
              <a:rPr lang="sl-SI" altLang="en-US" sz="1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bs-Cyrl-BA" altLang="en-US" sz="1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денталног</a:t>
            </a:r>
            <a:r>
              <a:rPr lang="sl-SI" altLang="en-US" sz="1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sz="1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припоја</a:t>
            </a:r>
            <a:r>
              <a:rPr lang="en-US" altLang="en-US" sz="1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sl-SI" altLang="en-US" sz="1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sz="1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спречава</a:t>
            </a:r>
            <a:r>
              <a:rPr lang="sl-SI" altLang="en-US" sz="1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sz="1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</a:t>
            </a:r>
            <a:r>
              <a:rPr lang="sl-SI" altLang="en-US" sz="1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sz="1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извртање</a:t>
            </a:r>
            <a:r>
              <a:rPr lang="sl-SI" altLang="en-US" sz="1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sz="1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sl-SI" altLang="en-US" sz="1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sz="1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хоризонтално</a:t>
            </a:r>
            <a:r>
              <a:rPr lang="sl-SI" altLang="en-US" sz="1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sz="16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померање</a:t>
            </a:r>
            <a:r>
              <a:rPr lang="sl-SI" altLang="en-US" sz="16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sz="1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протезе</a:t>
            </a:r>
            <a:r>
              <a:rPr lang="sl-SI" altLang="en-US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sr-Latn-CS" altLang="en-US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Down Arrow 2"/>
          <p:cNvSpPr/>
          <p:nvPr/>
        </p:nvSpPr>
        <p:spPr>
          <a:xfrm>
            <a:off x="3921369" y="4968205"/>
            <a:ext cx="307731" cy="325796"/>
          </a:xfrm>
          <a:prstGeom prst="downArrow">
            <a:avLst/>
          </a:prstGeom>
          <a:solidFill>
            <a:srgbClr val="00B05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46126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3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4"/>
          <p:cNvSpPr>
            <a:spLocks noGrp="1" noChangeArrowheads="1"/>
          </p:cNvSpPr>
          <p:nvPr>
            <p:ph type="title"/>
          </p:nvPr>
        </p:nvSpPr>
        <p:spPr>
          <a:xfrm>
            <a:off x="158261" y="1395655"/>
            <a:ext cx="6408738" cy="531813"/>
          </a:xfrm>
        </p:spPr>
        <p:txBody>
          <a:bodyPr>
            <a:normAutofit/>
          </a:bodyPr>
          <a:lstStyle/>
          <a:p>
            <a:pPr eaLnBrk="1" hangingPunct="1">
              <a:lnSpc>
                <a:spcPct val="90000"/>
              </a:lnSpc>
            </a:pPr>
            <a:r>
              <a:rPr lang="bs-Cyrl-BA" alt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Протезно</a:t>
            </a:r>
            <a:r>
              <a:rPr lang="sl-SI" alt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седло</a:t>
            </a:r>
            <a:r>
              <a:rPr lang="sl-SI" alt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као</a:t>
            </a:r>
            <a:r>
              <a:rPr lang="sl-SI" alt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стабилизациони</a:t>
            </a:r>
            <a:r>
              <a:rPr lang="sl-SI" alt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елемент</a:t>
            </a:r>
            <a:endParaRPr lang="sr-Latn-CS" altLang="en-US" sz="2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4933" name="Text Box 5"/>
          <p:cNvSpPr txBox="1">
            <a:spLocks noChangeArrowheads="1"/>
          </p:cNvSpPr>
          <p:nvPr/>
        </p:nvSpPr>
        <p:spPr bwMode="auto">
          <a:xfrm>
            <a:off x="556846" y="2235349"/>
            <a:ext cx="4549775" cy="1615827"/>
          </a:xfrm>
          <a:prstGeom prst="rect">
            <a:avLst/>
          </a:prstGeom>
          <a:solidFill>
            <a:srgbClr val="CCECFF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bs-Cyrl-BA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Седло</a:t>
            </a:r>
            <a:r>
              <a:rPr lang="sl-SI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</a:t>
            </a:r>
            <a:r>
              <a:rPr lang="sl-SI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одупире</a:t>
            </a:r>
            <a:r>
              <a:rPr lang="sl-SI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хоризонталним</a:t>
            </a:r>
            <a:r>
              <a:rPr lang="sl-SI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sl-SI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ротационим</a:t>
            </a:r>
            <a:r>
              <a:rPr lang="sl-SI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покретима</a:t>
            </a:r>
            <a:r>
              <a:rPr lang="sl-SI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протезе</a:t>
            </a:r>
            <a:r>
              <a:rPr lang="sl-SI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bs-Cyrl-BA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што</a:t>
            </a:r>
            <a:r>
              <a:rPr lang="sl-SI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</a:t>
            </a:r>
            <a:r>
              <a:rPr lang="sl-SI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постиже</a:t>
            </a:r>
            <a:r>
              <a:rPr lang="sl-SI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непосредним</a:t>
            </a:r>
            <a:r>
              <a:rPr lang="sl-SI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контактом</a:t>
            </a:r>
            <a:r>
              <a:rPr lang="sl-SI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</a:t>
            </a:r>
            <a:r>
              <a:rPr lang="sl-SI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безубим</a:t>
            </a:r>
            <a:r>
              <a:rPr lang="sl-SI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гребеном</a:t>
            </a:r>
            <a:r>
              <a:rPr lang="sl-SI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sl-SI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ретенционог зуба</a:t>
            </a:r>
            <a:r>
              <a:rPr lang="sl-SI" alt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sr-Latn-CS" alt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4937" name="Text Box 9"/>
          <p:cNvSpPr txBox="1">
            <a:spLocks noChangeArrowheads="1"/>
          </p:cNvSpPr>
          <p:nvPr/>
        </p:nvSpPr>
        <p:spPr bwMode="auto">
          <a:xfrm>
            <a:off x="709001" y="4566318"/>
            <a:ext cx="3889375" cy="1615827"/>
          </a:xfrm>
          <a:prstGeom prst="rect">
            <a:avLst/>
          </a:prstGeom>
          <a:gradFill flip="none" rotWithShape="1">
            <a:gsLst>
              <a:gs pos="0">
                <a:srgbClr val="FFC000">
                  <a:shade val="30000"/>
                  <a:satMod val="115000"/>
                </a:srgbClr>
              </a:gs>
              <a:gs pos="50000">
                <a:srgbClr val="FFC000">
                  <a:shade val="67500"/>
                  <a:satMod val="115000"/>
                </a:srgbClr>
              </a:gs>
              <a:gs pos="100000">
                <a:srgbClr val="FFC000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bs-Cyrl-BA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Када</a:t>
            </a: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није</a:t>
            </a: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могуће</a:t>
            </a:r>
            <a:r>
              <a:rPr lang="sl-SI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остварити</a:t>
            </a:r>
            <a:r>
              <a:rPr lang="sl-SI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непосредан</a:t>
            </a:r>
            <a:r>
              <a:rPr lang="sl-SI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контакт</a:t>
            </a:r>
            <a:r>
              <a:rPr lang="sl-SI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због</a:t>
            </a:r>
            <a:r>
              <a:rPr lang="sl-SI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непогодног</a:t>
            </a:r>
            <a:r>
              <a:rPr lang="sl-SI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облика</a:t>
            </a:r>
            <a:r>
              <a:rPr lang="en-US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безубог</a:t>
            </a:r>
            <a:r>
              <a:rPr lang="sl-SI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гребена</a:t>
            </a:r>
            <a:r>
              <a:rPr lang="sl-SI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bs-Cyrl-BA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изналази</a:t>
            </a:r>
            <a:r>
              <a:rPr lang="sl-SI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</a:t>
            </a:r>
            <a:r>
              <a:rPr lang="sl-SI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погодан</a:t>
            </a:r>
            <a:r>
              <a:rPr lang="sl-SI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правац</a:t>
            </a:r>
            <a:r>
              <a:rPr lang="sl-SI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уношења</a:t>
            </a:r>
            <a:r>
              <a:rPr lang="sl-SI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ПП</a:t>
            </a:r>
            <a:r>
              <a:rPr lang="sl-SI" altLang="en-US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sr-Latn-CS" alt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0" y="152722"/>
            <a:ext cx="9144000" cy="1384995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sr-Cyrl-CS" sz="2800" dirty="0"/>
              <a:t>Парцијална</a:t>
            </a:r>
            <a:r>
              <a:rPr lang="en-US" sz="2800" dirty="0"/>
              <a:t> </a:t>
            </a:r>
            <a:r>
              <a:rPr lang="sr-Cyrl-CS" sz="2800" dirty="0"/>
              <a:t>плочаста</a:t>
            </a:r>
            <a:r>
              <a:rPr lang="en-US" sz="2800" dirty="0"/>
              <a:t> </a:t>
            </a:r>
            <a:r>
              <a:rPr lang="sr-Cyrl-CS" sz="2800" dirty="0" smtClean="0"/>
              <a:t>протеза</a:t>
            </a:r>
          </a:p>
          <a:p>
            <a:pPr algn="ctr"/>
            <a:r>
              <a:rPr lang="sr-Cyrl-CS" sz="2800" dirty="0" smtClean="0"/>
              <a:t>- </a:t>
            </a:r>
            <a:r>
              <a:rPr lang="sr-Cyrl-CS" sz="2200" dirty="0" smtClean="0">
                <a:cs typeface="Times New Roman" panose="02020603050405020304" pitchFamily="18" charset="0"/>
              </a:rPr>
              <a:t>Елементи отпора на дејство хоризонталних сила оклузалног смера </a:t>
            </a:r>
            <a:r>
              <a:rPr lang="en-US" sz="2200" dirty="0" smtClean="0">
                <a:cs typeface="Times New Roman" panose="02020603050405020304" pitchFamily="18" charset="0"/>
              </a:rPr>
              <a:t>-</a:t>
            </a:r>
            <a:endParaRPr lang="sr-Latn-CS" sz="2200" dirty="0" smtClean="0">
              <a:cs typeface="Times New Roman" panose="02020603050405020304" pitchFamily="18" charset="0"/>
            </a:endParaRPr>
          </a:p>
          <a:p>
            <a:pPr algn="ctr"/>
            <a:endParaRPr lang="en-US" sz="2800" dirty="0"/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158261" y="1204546"/>
            <a:ext cx="8880231" cy="1361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47641" y="2038813"/>
            <a:ext cx="2767824" cy="2975106"/>
          </a:xfrm>
          <a:prstGeom prst="rect">
            <a:avLst/>
          </a:prstGeom>
        </p:spPr>
      </p:pic>
      <p:pic>
        <p:nvPicPr>
          <p:cNvPr id="21" name="Content Placeholder 20"/>
          <p:cNvPicPr>
            <a:picLocks noGrp="1" noChangeAspect="1"/>
          </p:cNvPicPr>
          <p:nvPr>
            <p:ph sz="half" idx="2"/>
          </p:nvPr>
        </p:nvPicPr>
        <p:blipFill rotWithShape="1">
          <a:blip r:embed="rId3"/>
          <a:srcRect b="21974"/>
          <a:stretch/>
        </p:blipFill>
        <p:spPr>
          <a:xfrm>
            <a:off x="5380528" y="4465032"/>
            <a:ext cx="3702050" cy="23315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2942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49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49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249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9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49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49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249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4933" grpId="0" animBg="1"/>
      <p:bldP spid="12493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3"/>
          <p:cNvSpPr>
            <a:spLocks noGrp="1" noRot="1" noChangeArrowheads="1"/>
          </p:cNvSpPr>
          <p:nvPr>
            <p:ph sz="half" idx="2"/>
          </p:nvPr>
        </p:nvSpPr>
        <p:spPr>
          <a:xfrm>
            <a:off x="524487" y="2680934"/>
            <a:ext cx="5269645" cy="3139574"/>
          </a:xfrm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</a:pPr>
            <a:r>
              <a:rPr lang="sr-Cyrl-C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повезује све делове ППП у јединствену целину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sl-SI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sr-Cyrl-C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преко вештачких зуба прихвата оптерећења настала током функције ОФС</a:t>
            </a:r>
            <a:r>
              <a:rPr lang="en-US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sl-SI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sr-Cyrl-C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прихваћено оптерећење преноси на ткива лежишта протезе што је могуће равномјерније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sl-SI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80000"/>
              </a:lnSpc>
            </a:pPr>
            <a:r>
              <a:rPr lang="sr-Cyrl-C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 својим конактом са слузокожом и преосталим зубима доприноси мирном лежању протезе и помаже одржавању протезе на носећим ткивима</a:t>
            </a:r>
            <a:r>
              <a:rPr lang="sl-SI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244" name="TextBox 5"/>
          <p:cNvSpPr txBox="1">
            <a:spLocks noChangeArrowheads="1"/>
          </p:cNvSpPr>
          <p:nvPr/>
        </p:nvSpPr>
        <p:spPr bwMode="auto">
          <a:xfrm>
            <a:off x="524486" y="2004311"/>
            <a:ext cx="3704613" cy="461665"/>
          </a:xfrm>
          <a:prstGeom prst="rect">
            <a:avLst/>
          </a:prstGeom>
          <a:solidFill>
            <a:srgbClr val="CCECFF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sr-Cyrl-CS" b="1" dirty="0"/>
              <a:t>Протезна</a:t>
            </a:r>
            <a:r>
              <a:rPr lang="en-US" b="1" dirty="0"/>
              <a:t> </a:t>
            </a:r>
            <a:r>
              <a:rPr lang="sr-Cyrl-CS" b="1" dirty="0" smtClean="0"/>
              <a:t>плоча</a:t>
            </a:r>
            <a:r>
              <a:rPr lang="sr-Latn-RS" b="1" dirty="0" smtClean="0"/>
              <a:t> –</a:t>
            </a:r>
            <a:r>
              <a:rPr lang="sr-Cyrl-RS" b="1" dirty="0" smtClean="0"/>
              <a:t> улога:</a:t>
            </a:r>
            <a:endParaRPr lang="en-US" b="1" dirty="0"/>
          </a:p>
        </p:txBody>
      </p:sp>
      <p:cxnSp>
        <p:nvCxnSpPr>
          <p:cNvPr id="6" name="Straight Connector 5"/>
          <p:cNvCxnSpPr/>
          <p:nvPr/>
        </p:nvCxnSpPr>
        <p:spPr>
          <a:xfrm>
            <a:off x="1107831" y="1218164"/>
            <a:ext cx="716573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914400" y="148159"/>
            <a:ext cx="7552592" cy="954107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sr-Cyrl-CS" sz="2800" dirty="0"/>
              <a:t>Парцијална</a:t>
            </a:r>
            <a:r>
              <a:rPr lang="en-US" sz="2800" dirty="0"/>
              <a:t> </a:t>
            </a:r>
            <a:r>
              <a:rPr lang="sr-Cyrl-CS" sz="2800" dirty="0"/>
              <a:t>плочаста</a:t>
            </a:r>
            <a:r>
              <a:rPr lang="en-US" sz="2800" dirty="0"/>
              <a:t> </a:t>
            </a:r>
            <a:r>
              <a:rPr lang="sr-Cyrl-CS" sz="2800" dirty="0" smtClean="0"/>
              <a:t>протеза</a:t>
            </a:r>
          </a:p>
          <a:p>
            <a:pPr algn="ctr"/>
            <a:r>
              <a:rPr lang="sr-Cyrl-CS" sz="2800" dirty="0" smtClean="0"/>
              <a:t>- делови ППП -</a:t>
            </a:r>
            <a:endParaRPr lang="en-US" sz="2800" dirty="0"/>
          </a:p>
        </p:txBody>
      </p:sp>
      <p:pic>
        <p:nvPicPr>
          <p:cNvPr id="9" name="Picture 4" descr="DSC0002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2877" y="1890346"/>
            <a:ext cx="2514600" cy="1963738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5" descr="IMG_102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2877" y="4176346"/>
            <a:ext cx="2514600" cy="1885950"/>
          </a:xfrm>
          <a:prstGeom prst="rect">
            <a:avLst/>
          </a:prstGeom>
          <a:noFill/>
          <a:ln>
            <a:noFill/>
          </a:ln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3195"/>
    </mc:Choice>
    <mc:Fallback xmlns="">
      <p:transition spd="slow" advTm="7319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24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24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24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uiExpand="1" build="allAtOnce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152722"/>
            <a:ext cx="9144000" cy="1384995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sr-Cyrl-CS" sz="2800" dirty="0"/>
              <a:t>Парцијална</a:t>
            </a:r>
            <a:r>
              <a:rPr lang="en-US" sz="2800" dirty="0"/>
              <a:t> </a:t>
            </a:r>
            <a:r>
              <a:rPr lang="sr-Cyrl-CS" sz="2800" dirty="0"/>
              <a:t>плочаста</a:t>
            </a:r>
            <a:r>
              <a:rPr lang="en-US" sz="2800" dirty="0"/>
              <a:t> </a:t>
            </a:r>
            <a:r>
              <a:rPr lang="sr-Cyrl-CS" sz="2800" dirty="0" smtClean="0"/>
              <a:t>протеза</a:t>
            </a:r>
          </a:p>
          <a:p>
            <a:pPr algn="ctr"/>
            <a:r>
              <a:rPr lang="sr-Cyrl-CS" sz="2800" dirty="0" smtClean="0"/>
              <a:t>- </a:t>
            </a:r>
            <a:r>
              <a:rPr lang="sr-Cyrl-CS" sz="2200" dirty="0" smtClean="0">
                <a:cs typeface="Times New Roman" panose="02020603050405020304" pitchFamily="18" charset="0"/>
              </a:rPr>
              <a:t>Елементи отпора на дејство хоризонталних сила оклузалног смера </a:t>
            </a:r>
            <a:r>
              <a:rPr lang="en-US" sz="2200" dirty="0" smtClean="0">
                <a:cs typeface="Times New Roman" panose="02020603050405020304" pitchFamily="18" charset="0"/>
              </a:rPr>
              <a:t>-</a:t>
            </a:r>
            <a:endParaRPr lang="sr-Latn-CS" sz="2200" dirty="0" smtClean="0">
              <a:cs typeface="Times New Roman" panose="02020603050405020304" pitchFamily="18" charset="0"/>
            </a:endParaRPr>
          </a:p>
          <a:p>
            <a:pPr algn="ctr"/>
            <a:endParaRPr lang="en-US" sz="2800" dirty="0"/>
          </a:p>
        </p:txBody>
      </p:sp>
      <p:cxnSp>
        <p:nvCxnSpPr>
          <p:cNvPr id="6" name="Straight Connector 5"/>
          <p:cNvCxnSpPr/>
          <p:nvPr/>
        </p:nvCxnSpPr>
        <p:spPr>
          <a:xfrm flipV="1">
            <a:off x="158261" y="1204546"/>
            <a:ext cx="8880231" cy="1361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487972" y="1684955"/>
            <a:ext cx="4572000" cy="923330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rgbClr val="A50021"/>
            </a:solidFill>
          </a:ln>
        </p:spPr>
        <p:txBody>
          <a:bodyPr wrap="square" rtlCol="0">
            <a:spAutoFit/>
          </a:bodyPr>
          <a:lstStyle/>
          <a:p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Супраекваторијални делови кукице, раме и ручица одупиру се хоризонталном померању и извртању ППП</a:t>
            </a:r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87972" y="3168349"/>
            <a:ext cx="4572000" cy="1200329"/>
          </a:xfrm>
          <a:prstGeom prst="rect">
            <a:avLst/>
          </a:prstGeom>
          <a:solidFill>
            <a:srgbClr val="CCECFF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Оклузални наслон кукице може бити стабилизатор протезе, ако се налази на супротној страни од нападне тачке силе у односу на линију ротације</a:t>
            </a:r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87972" y="4608728"/>
            <a:ext cx="4717074" cy="1200329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Посебну улогу у стабилизацији ППП игра вештачки оклузални комплекс који мора да обезбеди стабилне оклузалне контакте у централној релацији</a:t>
            </a:r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129810" y="6066691"/>
            <a:ext cx="3288323" cy="703384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Билатереално уравнотежена оклузија</a:t>
            </a:r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 rotWithShape="1">
          <a:blip r:embed="rId2"/>
          <a:srcRect b="25654"/>
          <a:stretch/>
        </p:blipFill>
        <p:spPr>
          <a:xfrm>
            <a:off x="6913448" y="1561118"/>
            <a:ext cx="2125044" cy="14722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Picture 11"/>
          <p:cNvPicPr>
            <a:picLocks noChangeAspect="1"/>
          </p:cNvPicPr>
          <p:nvPr/>
        </p:nvPicPr>
        <p:blipFill rotWithShape="1">
          <a:blip r:embed="rId3"/>
          <a:srcRect b="24364"/>
          <a:stretch/>
        </p:blipFill>
        <p:spPr>
          <a:xfrm>
            <a:off x="5461429" y="1424888"/>
            <a:ext cx="1499223" cy="1690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2" name="Right Arrow 1"/>
          <p:cNvSpPr/>
          <p:nvPr/>
        </p:nvSpPr>
        <p:spPr>
          <a:xfrm rot="16351023">
            <a:off x="7795062" y="2624185"/>
            <a:ext cx="404446" cy="202223"/>
          </a:xfrm>
          <a:prstGeom prst="rightArrow">
            <a:avLst/>
          </a:prstGeom>
          <a:solidFill>
            <a:srgbClr val="C00000"/>
          </a:solidFill>
          <a:ln>
            <a:solidFill>
              <a:srgbClr val="A5002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ight Arrow 12"/>
          <p:cNvSpPr/>
          <p:nvPr/>
        </p:nvSpPr>
        <p:spPr>
          <a:xfrm rot="7877539">
            <a:off x="8211231" y="1694337"/>
            <a:ext cx="404446" cy="202223"/>
          </a:xfrm>
          <a:prstGeom prst="rightArrow">
            <a:avLst/>
          </a:prstGeom>
          <a:solidFill>
            <a:srgbClr val="C00000"/>
          </a:solidFill>
          <a:ln>
            <a:solidFill>
              <a:srgbClr val="A5002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4" name="Picture 7"/>
          <p:cNvPicPr>
            <a:picLocks noGrp="1" noChangeAspect="1" noChangeArrowheads="1"/>
          </p:cNvPicPr>
          <p:nvPr>
            <p:ph sz="quarter" idx="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91" t="45293" r="9455"/>
          <a:stretch/>
        </p:blipFill>
        <p:spPr>
          <a:xfrm>
            <a:off x="6092285" y="3334801"/>
            <a:ext cx="2321169" cy="125754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6" name="Right Arrow 15"/>
          <p:cNvSpPr/>
          <p:nvPr/>
        </p:nvSpPr>
        <p:spPr>
          <a:xfrm rot="7498224">
            <a:off x="7318820" y="3667403"/>
            <a:ext cx="404446" cy="202223"/>
          </a:xfrm>
          <a:prstGeom prst="rightArrow">
            <a:avLst/>
          </a:prstGeom>
          <a:solidFill>
            <a:srgbClr val="C00000"/>
          </a:solidFill>
          <a:ln>
            <a:solidFill>
              <a:srgbClr val="A5002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897640" y="4802393"/>
            <a:ext cx="2849283" cy="189952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7290617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2" grpId="0" animBg="1"/>
      <p:bldP spid="13" grpId="0" animBg="1"/>
      <p:bldP spid="16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2"/>
          <p:cNvSpPr>
            <a:spLocks noGrp="1" noChangeArrowheads="1"/>
          </p:cNvSpPr>
          <p:nvPr>
            <p:ph type="title"/>
          </p:nvPr>
        </p:nvSpPr>
        <p:spPr>
          <a:xfrm>
            <a:off x="611188" y="0"/>
            <a:ext cx="6769100" cy="79216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bs-Cyrl-BA" altLang="en-US" sz="2000" dirty="0" smtClean="0">
                <a:solidFill>
                  <a:srgbClr val="FFC000"/>
                </a:solidFill>
                <a:latin typeface="Arial Black" panose="020B0A04020102020204" pitchFamily="34" charset="0"/>
              </a:rPr>
              <a:t>Елементи</a:t>
            </a:r>
            <a:r>
              <a:rPr lang="sl-SI" altLang="en-US" sz="2000" dirty="0" smtClean="0">
                <a:solidFill>
                  <a:srgbClr val="FFC000"/>
                </a:solidFill>
                <a:latin typeface="Arial Black" panose="020B0A04020102020204" pitchFamily="34" charset="0"/>
              </a:rPr>
              <a:t> </a:t>
            </a:r>
            <a:r>
              <a:rPr lang="bs-Cyrl-BA" altLang="en-US" sz="2000" dirty="0" smtClean="0">
                <a:solidFill>
                  <a:srgbClr val="FFC000"/>
                </a:solidFill>
                <a:latin typeface="Arial Black" panose="020B0A04020102020204" pitchFamily="34" charset="0"/>
              </a:rPr>
              <a:t>за</a:t>
            </a:r>
            <a:r>
              <a:rPr lang="sl-SI" altLang="en-US" sz="2000" dirty="0" smtClean="0">
                <a:solidFill>
                  <a:srgbClr val="FFC000"/>
                </a:solidFill>
                <a:latin typeface="Arial Black" panose="020B0A04020102020204" pitchFamily="34" charset="0"/>
              </a:rPr>
              <a:t> </a:t>
            </a:r>
            <a:r>
              <a:rPr lang="bs-Cyrl-BA" altLang="en-US" sz="2000" dirty="0" smtClean="0">
                <a:solidFill>
                  <a:srgbClr val="FFC000"/>
                </a:solidFill>
                <a:latin typeface="Arial Black" panose="020B0A04020102020204" pitchFamily="34" charset="0"/>
              </a:rPr>
              <a:t>супротстављање</a:t>
            </a:r>
            <a:r>
              <a:rPr lang="sl-SI" altLang="en-US" sz="2000" dirty="0" smtClean="0">
                <a:solidFill>
                  <a:srgbClr val="FFC000"/>
                </a:solidFill>
                <a:latin typeface="Arial Black" panose="020B0A04020102020204" pitchFamily="34" charset="0"/>
              </a:rPr>
              <a:t> </a:t>
            </a:r>
            <a:r>
              <a:rPr lang="bs-Cyrl-BA" altLang="en-US" sz="2000" dirty="0" smtClean="0">
                <a:solidFill>
                  <a:srgbClr val="FFC000"/>
                </a:solidFill>
                <a:latin typeface="Arial Black" panose="020B0A04020102020204" pitchFamily="34" charset="0"/>
              </a:rPr>
              <a:t>силама</a:t>
            </a:r>
            <a:r>
              <a:rPr lang="sl-SI" altLang="en-US" sz="2000" dirty="0" smtClean="0">
                <a:solidFill>
                  <a:srgbClr val="FFC000"/>
                </a:solidFill>
                <a:latin typeface="Arial Black" panose="020B0A04020102020204" pitchFamily="34" charset="0"/>
              </a:rPr>
              <a:t> </a:t>
            </a:r>
            <a:r>
              <a:rPr lang="bs-Cyrl-BA" altLang="en-US" sz="2000" dirty="0" smtClean="0">
                <a:solidFill>
                  <a:schemeClr val="folHlink"/>
                </a:solidFill>
                <a:latin typeface="Arial Black" panose="020B0A04020102020204" pitchFamily="34" charset="0"/>
              </a:rPr>
              <a:t>апиклног</a:t>
            </a:r>
            <a:r>
              <a:rPr lang="sl-SI" altLang="en-US" sz="2000" dirty="0" smtClean="0">
                <a:solidFill>
                  <a:schemeClr val="folHlink"/>
                </a:solidFill>
                <a:latin typeface="Arial Black" panose="020B0A04020102020204" pitchFamily="34" charset="0"/>
              </a:rPr>
              <a:t> </a:t>
            </a:r>
            <a:r>
              <a:rPr lang="bs-Cyrl-BA" altLang="en-US" sz="2000" dirty="0" smtClean="0">
                <a:solidFill>
                  <a:schemeClr val="folHlink"/>
                </a:solidFill>
                <a:latin typeface="Arial Black" panose="020B0A04020102020204" pitchFamily="34" charset="0"/>
              </a:rPr>
              <a:t>смјера</a:t>
            </a:r>
            <a:r>
              <a:rPr lang="sl-SI" altLang="en-US" sz="2000" dirty="0" smtClean="0">
                <a:solidFill>
                  <a:schemeClr val="tx1"/>
                </a:solidFill>
                <a:latin typeface="Arial Black" panose="020B0A04020102020204" pitchFamily="34" charset="0"/>
              </a:rPr>
              <a:t> </a:t>
            </a:r>
            <a:endParaRPr lang="sr-Latn-CS" altLang="en-US" sz="2000" dirty="0" smtClean="0">
              <a:solidFill>
                <a:schemeClr val="tx1"/>
              </a:solidFill>
              <a:latin typeface="Arial Black" panose="020B0A04020102020204" pitchFamily="34" charset="0"/>
            </a:endParaRPr>
          </a:p>
        </p:txBody>
      </p:sp>
      <p:sp>
        <p:nvSpPr>
          <p:cNvPr id="132101" name="Text Box 5"/>
          <p:cNvSpPr txBox="1">
            <a:spLocks noChangeArrowheads="1"/>
          </p:cNvSpPr>
          <p:nvPr/>
        </p:nvSpPr>
        <p:spPr bwMode="auto">
          <a:xfrm>
            <a:off x="158261" y="1801445"/>
            <a:ext cx="4810125" cy="133826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bs-Cyrl-BA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Под</a:t>
            </a:r>
            <a:r>
              <a:rPr lang="sl-SI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оптерећењем</a:t>
            </a:r>
            <a:r>
              <a:rPr lang="sl-SI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bs-Cyrl-BA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временом</a:t>
            </a:r>
            <a:r>
              <a:rPr lang="sl-SI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</a:t>
            </a:r>
            <a:r>
              <a:rPr lang="sl-SI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уочава</a:t>
            </a:r>
            <a:r>
              <a:rPr lang="sl-SI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bs-Cyrl-BA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тоњење</a:t>
            </a:r>
            <a:r>
              <a:rPr lang="sl-SI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  <a:r>
              <a:rPr lang="bs-Cyrl-BA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протезе</a:t>
            </a:r>
            <a:r>
              <a:rPr lang="sl-SI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sl-SI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bs-Cyrl-BA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померање</a:t>
            </a:r>
            <a:r>
              <a:rPr lang="sl-SI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денталних</a:t>
            </a:r>
            <a:r>
              <a:rPr lang="sl-SI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делова</a:t>
            </a:r>
            <a:r>
              <a:rPr lang="sl-SI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према</a:t>
            </a:r>
            <a:r>
              <a:rPr lang="sl-SI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гингиви</a:t>
            </a:r>
            <a:r>
              <a:rPr lang="sl-SI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sl-SI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трауматско</a:t>
            </a:r>
            <a:r>
              <a:rPr lang="sl-SI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деловање</a:t>
            </a:r>
            <a:r>
              <a:rPr lang="sl-SI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sl-SI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гингивални</a:t>
            </a:r>
            <a:r>
              <a:rPr lang="sl-SI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руб</a:t>
            </a:r>
            <a:r>
              <a:rPr lang="sl-SI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bs-Cyrl-BA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али</a:t>
            </a:r>
            <a:r>
              <a:rPr lang="sl-SI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sl-SI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sl-SI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ретенциони зуб</a:t>
            </a:r>
            <a:r>
              <a:rPr lang="sl-SI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sl-SI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појаве</a:t>
            </a:r>
            <a:r>
              <a:rPr lang="sl-SI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зјапа</a:t>
            </a:r>
            <a:r>
              <a:rPr lang="sl-SI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између</a:t>
            </a:r>
            <a:r>
              <a:rPr lang="sl-SI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антагониста</a:t>
            </a:r>
            <a:r>
              <a:rPr lang="sl-SI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sr-Latn-CS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2102" name="Text Box 6"/>
          <p:cNvSpPr txBox="1">
            <a:spLocks noChangeArrowheads="1"/>
          </p:cNvSpPr>
          <p:nvPr/>
        </p:nvSpPr>
        <p:spPr bwMode="auto">
          <a:xfrm>
            <a:off x="466725" y="3897923"/>
            <a:ext cx="4105275" cy="1200329"/>
          </a:xfrm>
          <a:prstGeom prst="rect">
            <a:avLst/>
          </a:prstGeom>
          <a:solidFill>
            <a:srgbClr val="C000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bs-Cyrl-BA" altLang="en-US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Једина</a:t>
            </a:r>
            <a:r>
              <a:rPr lang="sl-SI" altLang="en-US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одбрана</a:t>
            </a:r>
            <a:r>
              <a:rPr lang="sl-SI" altLang="en-US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</a:t>
            </a:r>
            <a:r>
              <a:rPr lang="sl-SI" altLang="en-US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ветикалних</a:t>
            </a:r>
            <a:r>
              <a:rPr lang="sl-SI" altLang="en-US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сила</a:t>
            </a:r>
            <a:r>
              <a:rPr lang="sl-SI" altLang="en-US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апикалног</a:t>
            </a:r>
            <a:r>
              <a:rPr lang="sl-SI" altLang="en-US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смера</a:t>
            </a:r>
            <a:r>
              <a:rPr lang="sl-SI" altLang="en-US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је</a:t>
            </a:r>
            <a:r>
              <a:rPr lang="sl-SI" altLang="en-US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sz="2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максимална</a:t>
            </a:r>
            <a:r>
              <a:rPr lang="sl-SI" altLang="en-US" sz="2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sz="2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екстензија</a:t>
            </a:r>
            <a:r>
              <a:rPr lang="sl-SI" altLang="en-US" sz="2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sz="2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протезне</a:t>
            </a:r>
            <a:r>
              <a:rPr lang="sl-SI" altLang="en-US" sz="2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sz="2200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базе</a:t>
            </a:r>
            <a:r>
              <a:rPr lang="sl-SI" altLang="en-US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sl-SI" altLang="en-US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сва</a:t>
            </a:r>
            <a:r>
              <a:rPr lang="sl-SI" altLang="en-US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расположива</a:t>
            </a:r>
            <a:r>
              <a:rPr lang="sl-SI" altLang="en-US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ткива</a:t>
            </a:r>
            <a:r>
              <a:rPr lang="sl-SI" altLang="en-US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sr-Latn-CS" altLang="en-US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64066" y="2822270"/>
            <a:ext cx="4079934" cy="2227506"/>
          </a:xfrm>
          <a:prstGeom prst="rect">
            <a:avLst/>
          </a:prstGeom>
        </p:spPr>
      </p:pic>
      <p:sp>
        <p:nvSpPr>
          <p:cNvPr id="10" name="Rectangle 9"/>
          <p:cNvSpPr>
            <a:spLocks noChangeArrowheads="1"/>
          </p:cNvSpPr>
          <p:nvPr/>
        </p:nvSpPr>
        <p:spPr bwMode="auto">
          <a:xfrm>
            <a:off x="0" y="152722"/>
            <a:ext cx="9144000" cy="1384995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sr-Cyrl-CS" sz="2800" dirty="0"/>
              <a:t>Парцијална</a:t>
            </a:r>
            <a:r>
              <a:rPr lang="en-US" sz="2800" dirty="0"/>
              <a:t> </a:t>
            </a:r>
            <a:r>
              <a:rPr lang="sr-Cyrl-CS" sz="2800" dirty="0"/>
              <a:t>плочаста</a:t>
            </a:r>
            <a:r>
              <a:rPr lang="en-US" sz="2800" dirty="0"/>
              <a:t> </a:t>
            </a:r>
            <a:r>
              <a:rPr lang="sr-Cyrl-CS" sz="2800" dirty="0" smtClean="0"/>
              <a:t>протеза</a:t>
            </a:r>
          </a:p>
          <a:p>
            <a:pPr algn="ctr"/>
            <a:r>
              <a:rPr lang="sr-Cyrl-CS" sz="2800" dirty="0" smtClean="0"/>
              <a:t>- </a:t>
            </a:r>
            <a:r>
              <a:rPr lang="sr-Cyrl-CS" sz="2200" dirty="0" smtClean="0">
                <a:cs typeface="Times New Roman" panose="02020603050405020304" pitchFamily="18" charset="0"/>
              </a:rPr>
              <a:t>Елементи отпора на дејство вертикалних сила апикалног смера </a:t>
            </a:r>
            <a:r>
              <a:rPr lang="en-US" sz="2200" dirty="0" smtClean="0">
                <a:cs typeface="Times New Roman" panose="02020603050405020304" pitchFamily="18" charset="0"/>
              </a:rPr>
              <a:t>-</a:t>
            </a:r>
            <a:endParaRPr lang="sr-Latn-CS" sz="2200" dirty="0" smtClean="0">
              <a:cs typeface="Times New Roman" panose="02020603050405020304" pitchFamily="18" charset="0"/>
            </a:endParaRPr>
          </a:p>
          <a:p>
            <a:pPr algn="ctr"/>
            <a:endParaRPr lang="en-US" sz="2800" dirty="0"/>
          </a:p>
        </p:txBody>
      </p:sp>
      <p:cxnSp>
        <p:nvCxnSpPr>
          <p:cNvPr id="11" name="Straight Connector 10"/>
          <p:cNvCxnSpPr/>
          <p:nvPr/>
        </p:nvCxnSpPr>
        <p:spPr>
          <a:xfrm flipV="1">
            <a:off x="158261" y="1204546"/>
            <a:ext cx="8880231" cy="1361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" name="Picture 4" descr="Design Read Sticker by Cosmopolitan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135072" flipV="1">
            <a:off x="3580339" y="4464883"/>
            <a:ext cx="1983321" cy="1983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170529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6" name="Rectangle 6"/>
          <p:cNvSpPr>
            <a:spLocks noGrp="1" noChangeArrowheads="1"/>
          </p:cNvSpPr>
          <p:nvPr>
            <p:ph type="subTitle" idx="4294967295"/>
          </p:nvPr>
        </p:nvSpPr>
        <p:spPr>
          <a:xfrm>
            <a:off x="254977" y="1642492"/>
            <a:ext cx="8208963" cy="1461193"/>
          </a:xfrm>
          <a:gradFill flip="none" rotWithShape="1">
            <a:gsLst>
              <a:gs pos="0">
                <a:srgbClr val="FFFF00">
                  <a:tint val="66000"/>
                  <a:satMod val="160000"/>
                </a:srgbClr>
              </a:gs>
              <a:gs pos="50000">
                <a:srgbClr val="FFFF00">
                  <a:tint val="44500"/>
                  <a:satMod val="160000"/>
                </a:srgbClr>
              </a:gs>
              <a:gs pos="100000">
                <a:srgbClr val="FFFF00">
                  <a:tint val="23500"/>
                  <a:satMod val="160000"/>
                </a:srgbClr>
              </a:gs>
            </a:gsLst>
            <a:lin ang="2700000" scaled="1"/>
            <a:tileRect/>
          </a:gra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normAutofit fontScale="92500"/>
          </a:bodyPr>
          <a:lstStyle/>
          <a:p>
            <a:pPr eaLnBrk="1" hangingPunct="1">
              <a:lnSpc>
                <a:spcPct val="90000"/>
              </a:lnSpc>
            </a:pPr>
            <a:r>
              <a:rPr lang="bs-Cyrl-BA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Дентални</a:t>
            </a:r>
            <a:r>
              <a:rPr lang="sl-SI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делови жичаних кукица</a:t>
            </a:r>
            <a:r>
              <a:rPr lang="sl-SI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који</a:t>
            </a:r>
            <a:r>
              <a:rPr lang="sl-SI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</a:t>
            </a:r>
            <a:r>
              <a:rPr lang="sl-SI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налазе</a:t>
            </a:r>
            <a:r>
              <a:rPr lang="sl-SI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bs-Cyrl-BA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sl-SI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оклузалној</a:t>
            </a:r>
            <a:r>
              <a:rPr lang="sl-SI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површини</a:t>
            </a:r>
            <a:r>
              <a:rPr lang="sl-SI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или</a:t>
            </a:r>
            <a:r>
              <a:rPr lang="sl-SI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оклузалним</a:t>
            </a:r>
            <a:r>
              <a:rPr lang="sl-SI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квадрантима</a:t>
            </a:r>
            <a:r>
              <a:rPr lang="sl-SI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аксијалних</a:t>
            </a:r>
            <a:r>
              <a:rPr lang="sl-SI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површина</a:t>
            </a:r>
            <a:r>
              <a:rPr lang="sl-SI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зуба</a:t>
            </a:r>
            <a:r>
              <a:rPr lang="sl-SI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bs-Cyrl-BA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спречавају</a:t>
            </a:r>
            <a:r>
              <a:rPr lang="sl-SI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слегање</a:t>
            </a:r>
            <a:r>
              <a:rPr lang="sl-SI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протезе</a:t>
            </a:r>
            <a:r>
              <a:rPr lang="sl-SI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bs-Cyrl-BA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sl-SI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овај</a:t>
            </a:r>
            <a:r>
              <a:rPr lang="sl-SI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начин</a:t>
            </a:r>
            <a:r>
              <a:rPr lang="sl-SI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</a:t>
            </a:r>
            <a:r>
              <a:rPr lang="sl-SI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остварује</a:t>
            </a:r>
            <a:r>
              <a:rPr lang="sl-SI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делимично</a:t>
            </a:r>
            <a:r>
              <a:rPr lang="sl-SI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“</a:t>
            </a:r>
            <a:r>
              <a:rPr lang="bs-Cyrl-BA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дентално</a:t>
            </a:r>
            <a:r>
              <a:rPr lang="sl-SI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</a:t>
            </a:r>
            <a:r>
              <a:rPr lang="bs-Cyrl-BA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преношење</a:t>
            </a:r>
            <a:r>
              <a:rPr lang="sl-SI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оклузалних</a:t>
            </a:r>
            <a:r>
              <a:rPr lang="sl-SI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оптерћења</a:t>
            </a:r>
            <a:r>
              <a:rPr lang="en-US" altLang="en-U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sr-Latn-CS" altLang="en-US" sz="24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6323" name="Text Box 7"/>
          <p:cNvSpPr txBox="1">
            <a:spLocks noChangeArrowheads="1"/>
          </p:cNvSpPr>
          <p:nvPr/>
        </p:nvSpPr>
        <p:spPr bwMode="auto">
          <a:xfrm>
            <a:off x="971550" y="3933825"/>
            <a:ext cx="3455988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</a:pPr>
            <a:endParaRPr lang="sr-Latn-CS" altLang="en-US"/>
          </a:p>
        </p:txBody>
      </p:sp>
      <p:sp>
        <p:nvSpPr>
          <p:cNvPr id="138248" name="Text Box 8"/>
          <p:cNvSpPr txBox="1">
            <a:spLocks noChangeArrowheads="1"/>
          </p:cNvSpPr>
          <p:nvPr/>
        </p:nvSpPr>
        <p:spPr bwMode="auto">
          <a:xfrm>
            <a:off x="356394" y="4008104"/>
            <a:ext cx="4686300" cy="1477328"/>
          </a:xfrm>
          <a:prstGeom prst="rect">
            <a:avLst/>
          </a:prstGeom>
          <a:gradFill flip="none" rotWithShape="1">
            <a:gsLst>
              <a:gs pos="0">
                <a:srgbClr val="0070C0">
                  <a:tint val="66000"/>
                  <a:satMod val="160000"/>
                </a:srgbClr>
              </a:gs>
              <a:gs pos="50000">
                <a:srgbClr val="0070C0">
                  <a:tint val="44500"/>
                  <a:satMod val="160000"/>
                </a:srgbClr>
              </a:gs>
              <a:gs pos="100000">
                <a:srgbClr val="0070C0">
                  <a:tint val="23500"/>
                  <a:satMod val="160000"/>
                </a:srgbClr>
              </a:gs>
            </a:gsLst>
            <a:lin ang="2700000" scaled="1"/>
            <a:tileRect/>
          </a:gra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bs-Cyrl-BA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lang="sl-SI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обзиром</a:t>
            </a:r>
            <a:r>
              <a:rPr lang="sl-SI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</a:t>
            </a:r>
            <a:r>
              <a:rPr lang="sl-SI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дентални</a:t>
            </a:r>
            <a:r>
              <a:rPr lang="sl-SI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елементи</a:t>
            </a:r>
            <a:r>
              <a:rPr lang="sl-SI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RS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жичаних кукица </a:t>
            </a:r>
            <a:r>
              <a:rPr lang="bs-Cyrl-BA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нису</a:t>
            </a:r>
            <a:r>
              <a:rPr lang="sl-SI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технички</a:t>
            </a:r>
            <a:r>
              <a:rPr lang="sl-SI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целовито</a:t>
            </a:r>
            <a:r>
              <a:rPr lang="sl-SI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дефинисани</a:t>
            </a:r>
            <a:r>
              <a:rPr lang="sl-SI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bs-Cyrl-BA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они</a:t>
            </a:r>
            <a:r>
              <a:rPr lang="sl-SI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</a:t>
            </a:r>
            <a:r>
              <a:rPr lang="sl-SI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играју</a:t>
            </a:r>
            <a:r>
              <a:rPr lang="sl-SI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одлучујучу</a:t>
            </a:r>
            <a:r>
              <a:rPr lang="sl-SI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улогу</a:t>
            </a:r>
            <a:r>
              <a:rPr lang="sl-SI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sl-SI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спречавању</a:t>
            </a:r>
            <a:r>
              <a:rPr lang="sl-SI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вертикалних</a:t>
            </a:r>
            <a:r>
              <a:rPr lang="sl-SI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сила</a:t>
            </a:r>
            <a:r>
              <a:rPr lang="sl-SI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апикалног</a:t>
            </a:r>
            <a:r>
              <a:rPr lang="sl-SI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смера</a:t>
            </a:r>
            <a:r>
              <a:rPr lang="sl-SI" alt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sl-SI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</a:t>
            </a:r>
            <a:r>
              <a:rPr lang="sl-SI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пружају</a:t>
            </a:r>
            <a:r>
              <a:rPr lang="sl-SI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им</a:t>
            </a:r>
            <a:r>
              <a:rPr lang="sl-SI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поуздан</a:t>
            </a:r>
            <a:r>
              <a:rPr lang="sl-SI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s-Cyrl-BA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отпор</a:t>
            </a:r>
            <a:r>
              <a:rPr lang="sl-SI" alt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sr-Latn-CS" alt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0" y="152722"/>
            <a:ext cx="9144000" cy="1384995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sr-Cyrl-CS" sz="2800" dirty="0"/>
              <a:t>Парцијална</a:t>
            </a:r>
            <a:r>
              <a:rPr lang="en-US" sz="2800" dirty="0"/>
              <a:t> </a:t>
            </a:r>
            <a:r>
              <a:rPr lang="sr-Cyrl-CS" sz="2800" dirty="0"/>
              <a:t>плочаста</a:t>
            </a:r>
            <a:r>
              <a:rPr lang="en-US" sz="2800" dirty="0"/>
              <a:t> </a:t>
            </a:r>
            <a:r>
              <a:rPr lang="sr-Cyrl-CS" sz="2800" dirty="0" smtClean="0"/>
              <a:t>протеза</a:t>
            </a:r>
          </a:p>
          <a:p>
            <a:pPr algn="ctr"/>
            <a:r>
              <a:rPr lang="sr-Cyrl-CS" sz="2800" dirty="0" smtClean="0"/>
              <a:t>- </a:t>
            </a:r>
            <a:r>
              <a:rPr lang="sr-Cyrl-CS" sz="2200" dirty="0" smtClean="0">
                <a:cs typeface="Times New Roman" panose="02020603050405020304" pitchFamily="18" charset="0"/>
              </a:rPr>
              <a:t>Елементи отпора на дејство вертикалних сила апикалног смера </a:t>
            </a:r>
            <a:r>
              <a:rPr lang="en-US" sz="2200" dirty="0" smtClean="0">
                <a:cs typeface="Times New Roman" panose="02020603050405020304" pitchFamily="18" charset="0"/>
              </a:rPr>
              <a:t>-</a:t>
            </a:r>
            <a:endParaRPr lang="sr-Latn-CS" sz="2200" dirty="0" smtClean="0">
              <a:cs typeface="Times New Roman" panose="02020603050405020304" pitchFamily="18" charset="0"/>
            </a:endParaRPr>
          </a:p>
          <a:p>
            <a:pPr algn="ctr"/>
            <a:endParaRPr lang="en-US" sz="2800" dirty="0"/>
          </a:p>
        </p:txBody>
      </p:sp>
      <p:cxnSp>
        <p:nvCxnSpPr>
          <p:cNvPr id="8" name="Straight Connector 7"/>
          <p:cNvCxnSpPr/>
          <p:nvPr/>
        </p:nvCxnSpPr>
        <p:spPr>
          <a:xfrm flipV="1">
            <a:off x="158261" y="1204546"/>
            <a:ext cx="8880231" cy="1361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Picture 7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91" t="45293" r="9455"/>
          <a:stretch/>
        </p:blipFill>
        <p:spPr>
          <a:xfrm>
            <a:off x="5472874" y="3710265"/>
            <a:ext cx="3476911" cy="1883691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0" name="Right Arrow 9"/>
          <p:cNvSpPr/>
          <p:nvPr/>
        </p:nvSpPr>
        <p:spPr>
          <a:xfrm rot="7498224">
            <a:off x="7389159" y="4267209"/>
            <a:ext cx="404446" cy="202223"/>
          </a:xfrm>
          <a:prstGeom prst="rightArrow">
            <a:avLst/>
          </a:prstGeom>
          <a:solidFill>
            <a:srgbClr val="C00000"/>
          </a:solidFill>
          <a:ln>
            <a:solidFill>
              <a:srgbClr val="A5002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06667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8246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8246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824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382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82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382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82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82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38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246" grpId="0" build="p" animBg="1"/>
      <p:bldP spid="138248" grpId="0" animBg="1"/>
      <p:bldP spid="10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4"/>
          <p:cNvSpPr>
            <a:spLocks noChangeArrowheads="1"/>
          </p:cNvSpPr>
          <p:nvPr/>
        </p:nvSpPr>
        <p:spPr bwMode="auto">
          <a:xfrm>
            <a:off x="0" y="238369"/>
            <a:ext cx="9144000" cy="523875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sr-Cyrl-CS" sz="2800" dirty="0"/>
              <a:t>Парцијална</a:t>
            </a:r>
            <a:r>
              <a:rPr lang="en-US" sz="2800" dirty="0"/>
              <a:t> </a:t>
            </a:r>
            <a:r>
              <a:rPr lang="sr-Cyrl-CS" sz="2800" dirty="0"/>
              <a:t>плочаста</a:t>
            </a:r>
            <a:r>
              <a:rPr lang="en-US" sz="2800" dirty="0"/>
              <a:t> </a:t>
            </a:r>
            <a:r>
              <a:rPr lang="sr-Cyrl-CS" sz="2800" dirty="0"/>
              <a:t>протеза</a:t>
            </a:r>
            <a:endParaRPr lang="en-US" sz="2800" dirty="0"/>
          </a:p>
        </p:txBody>
      </p:sp>
      <p:sp>
        <p:nvSpPr>
          <p:cNvPr id="49155" name="Rectangle 1"/>
          <p:cNvSpPr>
            <a:spLocks noChangeArrowheads="1"/>
          </p:cNvSpPr>
          <p:nvPr/>
        </p:nvSpPr>
        <p:spPr bwMode="auto">
          <a:xfrm>
            <a:off x="414338" y="2067292"/>
            <a:ext cx="8017485" cy="40934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wrap="square" anchor="ctr">
            <a:spAutoFit/>
          </a:bodyPr>
          <a:lstStyle>
            <a:lvl1pPr>
              <a:tabLst>
                <a:tab pos="342900" algn="l"/>
              </a:tabLs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tabLst>
                <a:tab pos="342900" algn="l"/>
              </a:tabLs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tabLst>
                <a:tab pos="342900" algn="l"/>
              </a:tabLs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tabLst>
                <a:tab pos="342900" algn="l"/>
              </a:tabLs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tabLst>
                <a:tab pos="342900" algn="l"/>
              </a:tabLs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</a:tabLs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</a:tabLs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</a:tabLs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</a:tabLs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buFontTx/>
              <a:buChar char="•"/>
            </a:pPr>
            <a:r>
              <a:rPr lang="sr-Cyrl-CS" sz="2000" dirty="0">
                <a:cs typeface="Times New Roman" panose="02020603050405020304" pitchFamily="18" charset="0"/>
              </a:rPr>
              <a:t> спречавање промена положаја зуба у зубном низу; </a:t>
            </a:r>
          </a:p>
          <a:p>
            <a:pPr>
              <a:buFontTx/>
              <a:buChar char="•"/>
            </a:pPr>
            <a:r>
              <a:rPr lang="sr-Cyrl-CS" sz="2000" dirty="0">
                <a:cs typeface="Times New Roman" panose="02020603050405020304" pitchFamily="18" charset="0"/>
              </a:rPr>
              <a:t> спречавање промена односа у положају доње вилице </a:t>
            </a:r>
            <a:endParaRPr lang="en-US" sz="2000" dirty="0">
              <a:cs typeface="Times New Roman" panose="02020603050405020304" pitchFamily="18" charset="0"/>
            </a:endParaRPr>
          </a:p>
          <a:p>
            <a:r>
              <a:rPr lang="en-US" sz="2000" dirty="0">
                <a:cs typeface="Times New Roman" panose="02020603050405020304" pitchFamily="18" charset="0"/>
              </a:rPr>
              <a:t>  </a:t>
            </a:r>
            <a:r>
              <a:rPr lang="sr-Cyrl-CS" sz="2000" dirty="0">
                <a:cs typeface="Times New Roman" panose="02020603050405020304" pitchFamily="18" charset="0"/>
              </a:rPr>
              <a:t>према</a:t>
            </a:r>
            <a:r>
              <a:rPr lang="en-US" sz="2000" dirty="0">
                <a:cs typeface="Times New Roman" panose="02020603050405020304" pitchFamily="18" charset="0"/>
              </a:rPr>
              <a:t> </a:t>
            </a:r>
            <a:r>
              <a:rPr lang="sr-Cyrl-CS" sz="2000" dirty="0">
                <a:cs typeface="Times New Roman" panose="02020603050405020304" pitchFamily="18" charset="0"/>
              </a:rPr>
              <a:t>горњој, с посебном улогом у очувању ТМ зглобова;</a:t>
            </a:r>
          </a:p>
          <a:p>
            <a:pPr>
              <a:buFontTx/>
              <a:buChar char="•"/>
            </a:pPr>
            <a:r>
              <a:rPr lang="sr-Cyrl-CS" sz="2000" dirty="0">
                <a:cs typeface="Times New Roman" panose="02020603050405020304" pitchFamily="18" charset="0"/>
              </a:rPr>
              <a:t> заштита меких и коштаних ткива, а посебно њена улога у </a:t>
            </a:r>
          </a:p>
          <a:p>
            <a:r>
              <a:rPr lang="sr-Cyrl-CS" sz="2000" dirty="0">
                <a:cs typeface="Times New Roman" panose="02020603050405020304" pitchFamily="18" charset="0"/>
              </a:rPr>
              <a:t>  моделирању безубих делова алвеоларног гребена после </a:t>
            </a:r>
          </a:p>
          <a:p>
            <a:r>
              <a:rPr lang="sr-Cyrl-CS" sz="2000" dirty="0">
                <a:cs typeface="Times New Roman" panose="02020603050405020304" pitchFamily="18" charset="0"/>
              </a:rPr>
              <a:t>  вађења зуба;</a:t>
            </a:r>
          </a:p>
          <a:p>
            <a:pPr>
              <a:buFontTx/>
              <a:buChar char="•"/>
            </a:pPr>
            <a:r>
              <a:rPr lang="sr-Cyrl-CS" sz="2000" dirty="0">
                <a:cs typeface="Times New Roman" panose="02020603050405020304" pitchFamily="18" charset="0"/>
              </a:rPr>
              <a:t> очување функција стоматогнатог система;</a:t>
            </a:r>
          </a:p>
          <a:p>
            <a:pPr>
              <a:buFontTx/>
              <a:buChar char="•"/>
            </a:pPr>
            <a:r>
              <a:rPr lang="sr-Cyrl-CS" sz="2000" dirty="0">
                <a:cs typeface="Times New Roman" panose="02020603050405020304" pitchFamily="18" charset="0"/>
              </a:rPr>
              <a:t> очување изворног изгледа лица;</a:t>
            </a:r>
          </a:p>
          <a:p>
            <a:pPr>
              <a:buFontTx/>
              <a:buChar char="•"/>
            </a:pPr>
            <a:r>
              <a:rPr lang="sr-Cyrl-CS" sz="2000" dirty="0">
                <a:cs typeface="Times New Roman" panose="02020603050405020304" pitchFamily="18" charset="0"/>
              </a:rPr>
              <a:t> спречавање могућих психичких поремећаја који настају </a:t>
            </a:r>
            <a:endParaRPr lang="en-US" sz="2000" dirty="0">
              <a:cs typeface="Times New Roman" panose="02020603050405020304" pitchFamily="18" charset="0"/>
            </a:endParaRPr>
          </a:p>
          <a:p>
            <a:r>
              <a:rPr lang="en-US" sz="2000" dirty="0">
                <a:cs typeface="Times New Roman" panose="02020603050405020304" pitchFamily="18" charset="0"/>
              </a:rPr>
              <a:t>  </a:t>
            </a:r>
            <a:r>
              <a:rPr lang="sr-Cyrl-CS" sz="2000" dirty="0">
                <a:cs typeface="Times New Roman" panose="02020603050405020304" pitchFamily="18" charset="0"/>
              </a:rPr>
              <a:t>услед</a:t>
            </a:r>
            <a:r>
              <a:rPr lang="en-US" sz="2000" dirty="0">
                <a:cs typeface="Times New Roman" panose="02020603050405020304" pitchFamily="18" charset="0"/>
              </a:rPr>
              <a:t> </a:t>
            </a:r>
            <a:r>
              <a:rPr lang="sr-Cyrl-CS" sz="2000" dirty="0">
                <a:cs typeface="Times New Roman" panose="02020603050405020304" pitchFamily="18" charset="0"/>
              </a:rPr>
              <a:t>губитка зуба,</a:t>
            </a:r>
          </a:p>
          <a:p>
            <a:pPr>
              <a:buFontTx/>
              <a:buChar char="•"/>
            </a:pPr>
            <a:r>
              <a:rPr lang="sr-Cyrl-CS" sz="2000" dirty="0">
                <a:cs typeface="Times New Roman" panose="02020603050405020304" pitchFamily="18" charset="0"/>
              </a:rPr>
              <a:t> незавршен раст зуба и развој вилица код младих;</a:t>
            </a:r>
          </a:p>
          <a:p>
            <a:pPr>
              <a:buFontTx/>
              <a:buChar char="•"/>
            </a:pPr>
            <a:r>
              <a:rPr lang="sr-Cyrl-CS" sz="2000" dirty="0">
                <a:cs typeface="Times New Roman" panose="02020603050405020304" pitchFamily="18" charset="0"/>
              </a:rPr>
              <a:t> тешка општа обољења, када болесници не могу поднети </a:t>
            </a:r>
            <a:endParaRPr lang="en-US" sz="2000" dirty="0">
              <a:cs typeface="Times New Roman" panose="02020603050405020304" pitchFamily="18" charset="0"/>
            </a:endParaRPr>
          </a:p>
          <a:p>
            <a:r>
              <a:rPr lang="en-US" sz="2000" dirty="0">
                <a:cs typeface="Times New Roman" panose="02020603050405020304" pitchFamily="18" charset="0"/>
              </a:rPr>
              <a:t>  </a:t>
            </a:r>
            <a:r>
              <a:rPr lang="sr-Cyrl-CS" sz="2000" dirty="0">
                <a:cs typeface="Times New Roman" panose="02020603050405020304" pitchFamily="18" charset="0"/>
              </a:rPr>
              <a:t>припрему</a:t>
            </a:r>
            <a:r>
              <a:rPr lang="en-US" sz="2000" dirty="0">
                <a:cs typeface="Times New Roman" panose="02020603050405020304" pitchFamily="18" charset="0"/>
              </a:rPr>
              <a:t> </a:t>
            </a:r>
            <a:r>
              <a:rPr lang="sr-Cyrl-CS" sz="2000" dirty="0">
                <a:cs typeface="Times New Roman" panose="02020603050405020304" pitchFamily="18" charset="0"/>
              </a:rPr>
              <a:t>преосталих ткива за трајније решење.</a:t>
            </a:r>
          </a:p>
        </p:txBody>
      </p:sp>
      <p:sp>
        <p:nvSpPr>
          <p:cNvPr id="49156" name="Rectangle 7"/>
          <p:cNvSpPr>
            <a:spLocks noChangeArrowheads="1"/>
          </p:cNvSpPr>
          <p:nvPr/>
        </p:nvSpPr>
        <p:spPr bwMode="auto">
          <a:xfrm>
            <a:off x="514106" y="1298008"/>
            <a:ext cx="1857375" cy="461963"/>
          </a:xfrm>
          <a:prstGeom prst="rect">
            <a:avLst/>
          </a:prstGeom>
          <a:gradFill flip="none" rotWithShape="1">
            <a:gsLst>
              <a:gs pos="0">
                <a:srgbClr val="CCFF66">
                  <a:shade val="30000"/>
                  <a:satMod val="115000"/>
                </a:srgbClr>
              </a:gs>
              <a:gs pos="50000">
                <a:srgbClr val="CCFF66">
                  <a:shade val="67500"/>
                  <a:satMod val="115000"/>
                </a:srgbClr>
              </a:gs>
              <a:gs pos="100000">
                <a:srgbClr val="CCFF66">
                  <a:shade val="100000"/>
                  <a:satMod val="115000"/>
                </a:srgbClr>
              </a:gs>
            </a:gsLst>
            <a:lin ang="2700000" scaled="1"/>
            <a:tileRect/>
          </a:gra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  <a:extLst/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sr-Cyrl-CS" b="1" dirty="0">
                <a:cs typeface="Times New Roman" panose="02020603050405020304" pitchFamily="18" charset="0"/>
              </a:rPr>
              <a:t>Индикације</a:t>
            </a:r>
            <a:endParaRPr lang="en-US" b="1" dirty="0">
              <a:cs typeface="Times New Roman" panose="02020603050405020304" pitchFamily="18" charset="0"/>
            </a:endParaRPr>
          </a:p>
        </p:txBody>
      </p:sp>
      <p:pic>
        <p:nvPicPr>
          <p:cNvPr id="55298" name="Picture 2" descr="List Check out by Waqar Ali on Dribbble"/>
          <p:cNvPicPr>
            <a:picLocks noChangeAspect="1" noChangeArrowheads="1" noCrop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4908" y="921110"/>
            <a:ext cx="2333721" cy="17502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7" name="Straight Connector 6"/>
          <p:cNvCxnSpPr/>
          <p:nvPr/>
        </p:nvCxnSpPr>
        <p:spPr>
          <a:xfrm flipV="1">
            <a:off x="1248508" y="826477"/>
            <a:ext cx="6646984" cy="821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Picture 4" descr="Smooth Positive Negative Signs Green Red Stock Vector (Royalty Free)  1640154940 | Shutterstock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759" b="4972"/>
          <a:stretch/>
        </p:blipFill>
        <p:spPr bwMode="auto">
          <a:xfrm>
            <a:off x="2598707" y="1152033"/>
            <a:ext cx="700391" cy="6758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9331"/>
    </mc:Choice>
    <mc:Fallback xmlns="">
      <p:transition spd="slow" advTm="5933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155" grpId="0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Rectangle 1"/>
          <p:cNvSpPr>
            <a:spLocks noChangeArrowheads="1"/>
          </p:cNvSpPr>
          <p:nvPr/>
        </p:nvSpPr>
        <p:spPr bwMode="auto">
          <a:xfrm>
            <a:off x="481135" y="2137100"/>
            <a:ext cx="7623175" cy="304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</a:extLst>
        </p:spPr>
        <p:txBody>
          <a:bodyPr anchor="ctr">
            <a:spAutoFit/>
          </a:bodyPr>
          <a:lstStyle>
            <a:lvl1pPr>
              <a:tabLst>
                <a:tab pos="342900" algn="l"/>
              </a:tabLs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tabLst>
                <a:tab pos="342900" algn="l"/>
              </a:tabLs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tabLst>
                <a:tab pos="342900" algn="l"/>
              </a:tabLs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tabLst>
                <a:tab pos="342900" algn="l"/>
              </a:tabLs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tabLst>
                <a:tab pos="342900" algn="l"/>
              </a:tabLs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</a:tabLs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</a:tabLs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</a:tabLs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</a:tabLs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buFontTx/>
              <a:buChar char="•"/>
            </a:pPr>
            <a:r>
              <a:rPr lang="sr-Latn-CS" dirty="0">
                <a:cs typeface="Times New Roman" panose="02020603050405020304" pitchFamily="18" charset="0"/>
              </a:rPr>
              <a:t> </a:t>
            </a:r>
            <a:r>
              <a:rPr lang="sr-Cyrl-CS" dirty="0">
                <a:cs typeface="Times New Roman" panose="02020603050405020304" pitchFamily="18" charset="0"/>
              </a:rPr>
              <a:t>када</a:t>
            </a:r>
            <a:r>
              <a:rPr lang="sr-Latn-CS" dirty="0">
                <a:cs typeface="Times New Roman" panose="02020603050405020304" pitchFamily="18" charset="0"/>
              </a:rPr>
              <a:t> </a:t>
            </a:r>
            <a:r>
              <a:rPr lang="sr-Cyrl-CS" dirty="0">
                <a:cs typeface="Times New Roman" panose="02020603050405020304" pitchFamily="18" charset="0"/>
              </a:rPr>
              <a:t>постоје</a:t>
            </a:r>
            <a:r>
              <a:rPr lang="sr-Latn-CS" dirty="0">
                <a:cs typeface="Times New Roman" panose="02020603050405020304" pitchFamily="18" charset="0"/>
              </a:rPr>
              <a:t> </a:t>
            </a:r>
            <a:r>
              <a:rPr lang="sr-Cyrl-CS" dirty="0">
                <a:cs typeface="Times New Roman" panose="02020603050405020304" pitchFamily="18" charset="0"/>
              </a:rPr>
              <a:t>опште</a:t>
            </a:r>
            <a:r>
              <a:rPr lang="sr-Latn-CS" dirty="0">
                <a:cs typeface="Times New Roman" panose="02020603050405020304" pitchFamily="18" charset="0"/>
              </a:rPr>
              <a:t> </a:t>
            </a:r>
            <a:r>
              <a:rPr lang="sr-Cyrl-CS" dirty="0">
                <a:cs typeface="Times New Roman" panose="02020603050405020304" pitchFamily="18" charset="0"/>
              </a:rPr>
              <a:t>контраиндикације</a:t>
            </a:r>
            <a:r>
              <a:rPr lang="sr-Latn-CS" dirty="0">
                <a:cs typeface="Times New Roman" panose="02020603050405020304" pitchFamily="18" charset="0"/>
              </a:rPr>
              <a:t> </a:t>
            </a:r>
            <a:r>
              <a:rPr lang="sr-Cyrl-CS" dirty="0">
                <a:cs typeface="Times New Roman" panose="02020603050405020304" pitchFamily="18" charset="0"/>
              </a:rPr>
              <a:t>за</a:t>
            </a:r>
            <a:r>
              <a:rPr lang="sr-Latn-CS" dirty="0">
                <a:cs typeface="Times New Roman" panose="02020603050405020304" pitchFamily="18" charset="0"/>
              </a:rPr>
              <a:t> </a:t>
            </a:r>
            <a:r>
              <a:rPr lang="sr-Cyrl-CS" dirty="0">
                <a:cs typeface="Times New Roman" panose="02020603050405020304" pitchFamily="18" charset="0"/>
              </a:rPr>
              <a:t>израду</a:t>
            </a:r>
            <a:endParaRPr lang="en-US" dirty="0">
              <a:cs typeface="Times New Roman" panose="02020603050405020304" pitchFamily="18" charset="0"/>
            </a:endParaRPr>
          </a:p>
          <a:p>
            <a:r>
              <a:rPr lang="en-US" dirty="0">
                <a:cs typeface="Times New Roman" panose="02020603050405020304" pitchFamily="18" charset="0"/>
              </a:rPr>
              <a:t> </a:t>
            </a:r>
            <a:r>
              <a:rPr lang="sr-Latn-CS" dirty="0">
                <a:cs typeface="Times New Roman" panose="02020603050405020304" pitchFamily="18" charset="0"/>
              </a:rPr>
              <a:t> </a:t>
            </a:r>
            <a:r>
              <a:rPr lang="sr-Cyrl-CS" dirty="0">
                <a:cs typeface="Times New Roman" panose="02020603050405020304" pitchFamily="18" charset="0"/>
              </a:rPr>
              <a:t>зубних</a:t>
            </a:r>
            <a:r>
              <a:rPr lang="sr-Latn-CS" dirty="0">
                <a:cs typeface="Times New Roman" panose="02020603050405020304" pitchFamily="18" charset="0"/>
              </a:rPr>
              <a:t> </a:t>
            </a:r>
            <a:r>
              <a:rPr lang="sr-Cyrl-CS" dirty="0">
                <a:cs typeface="Times New Roman" panose="02020603050405020304" pitchFamily="18" charset="0"/>
              </a:rPr>
              <a:t>надокнада</a:t>
            </a:r>
            <a:r>
              <a:rPr lang="sr-Latn-CS" dirty="0">
                <a:cs typeface="Times New Roman" panose="02020603050405020304" pitchFamily="18" charset="0"/>
              </a:rPr>
              <a:t>;</a:t>
            </a:r>
            <a:endParaRPr lang="en-US" dirty="0">
              <a:cs typeface="Times New Roman" panose="02020603050405020304" pitchFamily="18" charset="0"/>
            </a:endParaRPr>
          </a:p>
          <a:p>
            <a:pPr>
              <a:buFontTx/>
              <a:buChar char="•"/>
            </a:pPr>
            <a:r>
              <a:rPr lang="sr-Latn-CS" dirty="0">
                <a:cs typeface="Times New Roman" panose="02020603050405020304" pitchFamily="18" charset="0"/>
              </a:rPr>
              <a:t> </a:t>
            </a:r>
            <a:r>
              <a:rPr lang="sr-Cyrl-CS" dirty="0">
                <a:cs typeface="Times New Roman" panose="02020603050405020304" pitchFamily="18" charset="0"/>
              </a:rPr>
              <a:t>када</a:t>
            </a:r>
            <a:r>
              <a:rPr lang="sr-Latn-CS" dirty="0">
                <a:cs typeface="Times New Roman" panose="02020603050405020304" pitchFamily="18" charset="0"/>
              </a:rPr>
              <a:t> </a:t>
            </a:r>
            <a:r>
              <a:rPr lang="sr-Cyrl-CS" dirty="0">
                <a:cs typeface="Times New Roman" panose="02020603050405020304" pitchFamily="18" charset="0"/>
              </a:rPr>
              <a:t>постоји</a:t>
            </a:r>
            <a:r>
              <a:rPr lang="sr-Latn-CS" dirty="0">
                <a:cs typeface="Times New Roman" panose="02020603050405020304" pitchFamily="18" charset="0"/>
              </a:rPr>
              <a:t> </a:t>
            </a:r>
            <a:r>
              <a:rPr lang="sr-Cyrl-CS" dirty="0">
                <a:cs typeface="Times New Roman" panose="02020603050405020304" pitchFamily="18" charset="0"/>
              </a:rPr>
              <a:t>довољан</a:t>
            </a:r>
            <a:r>
              <a:rPr lang="sr-Latn-CS" dirty="0">
                <a:cs typeface="Times New Roman" panose="02020603050405020304" pitchFamily="18" charset="0"/>
              </a:rPr>
              <a:t> </a:t>
            </a:r>
            <a:r>
              <a:rPr lang="sr-Cyrl-CS" dirty="0">
                <a:cs typeface="Times New Roman" panose="02020603050405020304" pitchFamily="18" charset="0"/>
              </a:rPr>
              <a:t>број</a:t>
            </a:r>
            <a:r>
              <a:rPr lang="sr-Latn-CS" dirty="0">
                <a:cs typeface="Times New Roman" panose="02020603050405020304" pitchFamily="18" charset="0"/>
              </a:rPr>
              <a:t> </a:t>
            </a:r>
            <a:r>
              <a:rPr lang="sr-Cyrl-CS" dirty="0">
                <a:cs typeface="Times New Roman" panose="02020603050405020304" pitchFamily="18" charset="0"/>
              </a:rPr>
              <a:t>зуба</a:t>
            </a:r>
            <a:r>
              <a:rPr lang="sr-Latn-CS" dirty="0">
                <a:cs typeface="Times New Roman" panose="02020603050405020304" pitchFamily="18" charset="0"/>
              </a:rPr>
              <a:t> </a:t>
            </a:r>
            <a:r>
              <a:rPr lang="sr-Cyrl-CS" dirty="0">
                <a:cs typeface="Times New Roman" panose="02020603050405020304" pitchFamily="18" charset="0"/>
              </a:rPr>
              <a:t>способних</a:t>
            </a:r>
            <a:r>
              <a:rPr lang="sr-Latn-CS" dirty="0">
                <a:cs typeface="Times New Roman" panose="02020603050405020304" pitchFamily="18" charset="0"/>
              </a:rPr>
              <a:t> </a:t>
            </a:r>
            <a:r>
              <a:rPr lang="sr-Cyrl-CS" dirty="0">
                <a:cs typeface="Times New Roman" panose="02020603050405020304" pitchFamily="18" charset="0"/>
              </a:rPr>
              <a:t>да</a:t>
            </a:r>
            <a:r>
              <a:rPr lang="sr-Latn-CS" dirty="0">
                <a:cs typeface="Times New Roman" panose="02020603050405020304" pitchFamily="18" charset="0"/>
              </a:rPr>
              <a:t> </a:t>
            </a:r>
            <a:r>
              <a:rPr lang="sr-Cyrl-CS" dirty="0">
                <a:cs typeface="Times New Roman" panose="02020603050405020304" pitchFamily="18" charset="0"/>
              </a:rPr>
              <a:t>приме</a:t>
            </a:r>
            <a:r>
              <a:rPr lang="sr-Latn-CS" dirty="0">
                <a:cs typeface="Times New Roman" panose="02020603050405020304" pitchFamily="18" charset="0"/>
              </a:rPr>
              <a:t> </a:t>
            </a:r>
          </a:p>
          <a:p>
            <a:r>
              <a:rPr lang="sr-Latn-CS" dirty="0">
                <a:cs typeface="Times New Roman" panose="02020603050405020304" pitchFamily="18" charset="0"/>
              </a:rPr>
              <a:t>  </a:t>
            </a:r>
            <a:r>
              <a:rPr lang="sr-Cyrl-CS" dirty="0">
                <a:cs typeface="Times New Roman" panose="02020603050405020304" pitchFamily="18" charset="0"/>
              </a:rPr>
              <a:t>додатна</a:t>
            </a:r>
            <a:r>
              <a:rPr lang="sr-Latn-CS" dirty="0">
                <a:cs typeface="Times New Roman" panose="02020603050405020304" pitchFamily="18" charset="0"/>
              </a:rPr>
              <a:t> </a:t>
            </a:r>
            <a:r>
              <a:rPr lang="sr-Cyrl-CS" dirty="0">
                <a:cs typeface="Times New Roman" panose="02020603050405020304" pitchFamily="18" charset="0"/>
              </a:rPr>
              <a:t>оклузална</a:t>
            </a:r>
            <a:r>
              <a:rPr lang="sr-Latn-CS" dirty="0">
                <a:cs typeface="Times New Roman" panose="02020603050405020304" pitchFamily="18" charset="0"/>
              </a:rPr>
              <a:t> </a:t>
            </a:r>
            <a:r>
              <a:rPr lang="sr-Cyrl-CS" dirty="0">
                <a:cs typeface="Times New Roman" panose="02020603050405020304" pitchFamily="18" charset="0"/>
              </a:rPr>
              <a:t>оптерећења</a:t>
            </a:r>
            <a:r>
              <a:rPr lang="sr-Latn-CS" dirty="0">
                <a:cs typeface="Times New Roman" panose="02020603050405020304" pitchFamily="18" charset="0"/>
              </a:rPr>
              <a:t>;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sr-Latn-CS" dirty="0">
                <a:cs typeface="Times New Roman" panose="02020603050405020304" pitchFamily="18" charset="0"/>
              </a:rPr>
              <a:t> </a:t>
            </a:r>
            <a:r>
              <a:rPr lang="sr-Cyrl-CS" dirty="0">
                <a:cs typeface="Times New Roman" panose="02020603050405020304" pitchFamily="18" charset="0"/>
              </a:rPr>
              <a:t>када</a:t>
            </a:r>
            <a:r>
              <a:rPr lang="sr-Latn-CS" dirty="0">
                <a:cs typeface="Times New Roman" panose="02020603050405020304" pitchFamily="18" charset="0"/>
              </a:rPr>
              <a:t> </a:t>
            </a:r>
            <a:r>
              <a:rPr lang="sr-Cyrl-CS" dirty="0">
                <a:cs typeface="Times New Roman" panose="02020603050405020304" pitchFamily="18" charset="0"/>
              </a:rPr>
              <a:t>постоји</a:t>
            </a:r>
            <a:r>
              <a:rPr lang="sr-Latn-CS" dirty="0">
                <a:cs typeface="Times New Roman" panose="02020603050405020304" pitchFamily="18" charset="0"/>
              </a:rPr>
              <a:t> </a:t>
            </a:r>
            <a:r>
              <a:rPr lang="sr-Cyrl-CS" dirty="0">
                <a:cs typeface="Times New Roman" panose="02020603050405020304" pitchFamily="18" charset="0"/>
              </a:rPr>
              <a:t>могућност</a:t>
            </a:r>
            <a:r>
              <a:rPr lang="sr-Latn-CS" dirty="0">
                <a:cs typeface="Times New Roman" panose="02020603050405020304" pitchFamily="18" charset="0"/>
              </a:rPr>
              <a:t> </a:t>
            </a:r>
            <a:r>
              <a:rPr lang="sr-Cyrl-CS" dirty="0">
                <a:cs typeface="Times New Roman" panose="02020603050405020304" pitchFamily="18" charset="0"/>
              </a:rPr>
              <a:t>да</a:t>
            </a:r>
            <a:r>
              <a:rPr lang="sr-Latn-CS" dirty="0">
                <a:cs typeface="Times New Roman" panose="02020603050405020304" pitchFamily="18" charset="0"/>
              </a:rPr>
              <a:t> </a:t>
            </a:r>
            <a:r>
              <a:rPr lang="sr-Cyrl-CS" dirty="0">
                <a:cs typeface="Times New Roman" panose="02020603050405020304" pitchFamily="18" charset="0"/>
              </a:rPr>
              <a:t>се</a:t>
            </a:r>
            <a:r>
              <a:rPr lang="sr-Latn-CS" dirty="0">
                <a:cs typeface="Times New Roman" panose="02020603050405020304" pitchFamily="18" charset="0"/>
              </a:rPr>
              <a:t> </a:t>
            </a:r>
            <a:r>
              <a:rPr lang="sr-Cyrl-CS" dirty="0">
                <a:cs typeface="Times New Roman" panose="02020603050405020304" pitchFamily="18" charset="0"/>
              </a:rPr>
              <a:t>примарним</a:t>
            </a:r>
            <a:r>
              <a:rPr lang="sr-Latn-CS" dirty="0">
                <a:cs typeface="Times New Roman" panose="02020603050405020304" pitchFamily="18" charset="0"/>
              </a:rPr>
              <a:t> </a:t>
            </a:r>
            <a:r>
              <a:rPr lang="sr-Cyrl-CS" dirty="0">
                <a:cs typeface="Times New Roman" panose="02020603050405020304" pitchFamily="18" charset="0"/>
              </a:rPr>
              <a:t>повезивањем</a:t>
            </a:r>
            <a:endParaRPr lang="sr-Latn-CS" dirty="0">
              <a:cs typeface="Times New Roman" panose="02020603050405020304" pitchFamily="18" charset="0"/>
            </a:endParaRPr>
          </a:p>
          <a:p>
            <a:r>
              <a:rPr lang="sr-Latn-CS" dirty="0">
                <a:cs typeface="Times New Roman" panose="02020603050405020304" pitchFamily="18" charset="0"/>
              </a:rPr>
              <a:t>  </a:t>
            </a:r>
            <a:r>
              <a:rPr lang="sr-Cyrl-CS" dirty="0">
                <a:cs typeface="Times New Roman" panose="02020603050405020304" pitchFamily="18" charset="0"/>
              </a:rPr>
              <a:t>зуба</a:t>
            </a:r>
            <a:r>
              <a:rPr lang="sr-Latn-CS" dirty="0">
                <a:cs typeface="Times New Roman" panose="02020603050405020304" pitchFamily="18" charset="0"/>
              </a:rPr>
              <a:t> </a:t>
            </a:r>
            <a:r>
              <a:rPr lang="sr-Cyrl-CS" dirty="0">
                <a:cs typeface="Times New Roman" panose="02020603050405020304" pitchFamily="18" charset="0"/>
              </a:rPr>
              <a:t>у</a:t>
            </a:r>
            <a:r>
              <a:rPr lang="sr-Latn-CS" dirty="0">
                <a:cs typeface="Times New Roman" panose="02020603050405020304" pitchFamily="18" charset="0"/>
              </a:rPr>
              <a:t> </a:t>
            </a:r>
            <a:r>
              <a:rPr lang="sr-Cyrl-CS" dirty="0">
                <a:cs typeface="Times New Roman" panose="02020603050405020304" pitchFamily="18" charset="0"/>
              </a:rPr>
              <a:t>блок</a:t>
            </a:r>
            <a:r>
              <a:rPr lang="sr-Latn-CS" dirty="0">
                <a:cs typeface="Times New Roman" panose="02020603050405020304" pitchFamily="18" charset="0"/>
              </a:rPr>
              <a:t> </a:t>
            </a:r>
            <a:r>
              <a:rPr lang="sr-Cyrl-CS" dirty="0">
                <a:cs typeface="Times New Roman" panose="02020603050405020304" pitchFamily="18" charset="0"/>
              </a:rPr>
              <a:t>повећа</a:t>
            </a:r>
            <a:r>
              <a:rPr lang="sr-Latn-CS" dirty="0">
                <a:cs typeface="Times New Roman" panose="02020603050405020304" pitchFamily="18" charset="0"/>
              </a:rPr>
              <a:t> </a:t>
            </a:r>
            <a:r>
              <a:rPr lang="sr-Cyrl-CS" dirty="0">
                <a:cs typeface="Times New Roman" panose="02020603050405020304" pitchFamily="18" charset="0"/>
              </a:rPr>
              <a:t>отпорност</a:t>
            </a:r>
            <a:r>
              <a:rPr lang="sr-Latn-CS" dirty="0">
                <a:cs typeface="Times New Roman" panose="02020603050405020304" pitchFamily="18" charset="0"/>
              </a:rPr>
              <a:t> </a:t>
            </a:r>
            <a:r>
              <a:rPr lang="sr-Cyrl-CS" dirty="0">
                <a:cs typeface="Times New Roman" panose="02020603050405020304" pitchFamily="18" charset="0"/>
              </a:rPr>
              <a:t>потпорних</a:t>
            </a:r>
            <a:r>
              <a:rPr lang="sr-Latn-CS" dirty="0">
                <a:cs typeface="Times New Roman" panose="02020603050405020304" pitchFamily="18" charset="0"/>
              </a:rPr>
              <a:t> </a:t>
            </a:r>
            <a:r>
              <a:rPr lang="sr-Cyrl-CS" dirty="0">
                <a:cs typeface="Times New Roman" panose="02020603050405020304" pitchFamily="18" charset="0"/>
              </a:rPr>
              <a:t>ткива</a:t>
            </a:r>
            <a:r>
              <a:rPr lang="sr-Latn-CS" dirty="0">
                <a:cs typeface="Times New Roman" panose="02020603050405020304" pitchFamily="18" charset="0"/>
              </a:rPr>
              <a:t> </a:t>
            </a:r>
          </a:p>
          <a:p>
            <a:r>
              <a:rPr lang="sr-Latn-CS" dirty="0">
                <a:cs typeface="Times New Roman" panose="02020603050405020304" pitchFamily="18" charset="0"/>
              </a:rPr>
              <a:t>  </a:t>
            </a:r>
            <a:r>
              <a:rPr lang="sr-Cyrl-CS" dirty="0">
                <a:cs typeface="Times New Roman" panose="02020603050405020304" pitchFamily="18" charset="0"/>
              </a:rPr>
              <a:t>преосталих</a:t>
            </a:r>
            <a:r>
              <a:rPr lang="sr-Latn-CS" dirty="0">
                <a:cs typeface="Times New Roman" panose="02020603050405020304" pitchFamily="18" charset="0"/>
              </a:rPr>
              <a:t> </a:t>
            </a:r>
            <a:r>
              <a:rPr lang="sr-Cyrl-CS" dirty="0">
                <a:cs typeface="Times New Roman" panose="02020603050405020304" pitchFamily="18" charset="0"/>
              </a:rPr>
              <a:t>зуба</a:t>
            </a:r>
            <a:r>
              <a:rPr lang="sr-Latn-CS" dirty="0">
                <a:cs typeface="Times New Roman" panose="02020603050405020304" pitchFamily="18" charset="0"/>
              </a:rPr>
              <a:t>.</a:t>
            </a:r>
            <a:endParaRPr lang="en-US" dirty="0">
              <a:cs typeface="Times New Roman" panose="02020603050405020304" pitchFamily="18" charset="0"/>
            </a:endParaRPr>
          </a:p>
          <a:p>
            <a:r>
              <a:rPr lang="sr-Latn-CS" dirty="0"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50180" name="Rectangle 4"/>
          <p:cNvSpPr>
            <a:spLocks noChangeArrowheads="1"/>
          </p:cNvSpPr>
          <p:nvPr/>
        </p:nvSpPr>
        <p:spPr bwMode="auto">
          <a:xfrm>
            <a:off x="577850" y="1334292"/>
            <a:ext cx="2814637" cy="461963"/>
          </a:xfrm>
          <a:prstGeom prst="rect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lin ang="2700000" scaled="1"/>
            <a:tileRect/>
          </a:gra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  <a:extLst/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sr-Cyrl-CS" b="1" dirty="0">
                <a:cs typeface="Times New Roman" panose="02020603050405020304" pitchFamily="18" charset="0"/>
              </a:rPr>
              <a:t>Контраиндикације</a:t>
            </a:r>
            <a:endParaRPr lang="en-US" b="1" dirty="0">
              <a:cs typeface="Times New Roman" panose="02020603050405020304" pitchFamily="18" charset="0"/>
            </a:endParaRPr>
          </a:p>
        </p:txBody>
      </p:sp>
      <p:pic>
        <p:nvPicPr>
          <p:cNvPr id="6" name="Picture 4" descr="Smooth Positive Negative Signs Green Red Stock Vector (Royalty Free)  1640154940 | Shutterstock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02" b="5215"/>
          <a:stretch/>
        </p:blipFill>
        <p:spPr bwMode="auto">
          <a:xfrm>
            <a:off x="3705479" y="1214558"/>
            <a:ext cx="631818" cy="629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238369"/>
            <a:ext cx="9144000" cy="523875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sr-Cyrl-CS" sz="2800" dirty="0"/>
              <a:t>Парцијална</a:t>
            </a:r>
            <a:r>
              <a:rPr lang="en-US" sz="2800" dirty="0"/>
              <a:t> </a:t>
            </a:r>
            <a:r>
              <a:rPr lang="sr-Cyrl-CS" sz="2800" dirty="0"/>
              <a:t>плочаста</a:t>
            </a:r>
            <a:r>
              <a:rPr lang="en-US" sz="2800" dirty="0"/>
              <a:t> </a:t>
            </a:r>
            <a:r>
              <a:rPr lang="sr-Cyrl-CS" sz="2800" dirty="0"/>
              <a:t>протеза</a:t>
            </a:r>
            <a:endParaRPr lang="en-US" sz="2800" dirty="0"/>
          </a:p>
        </p:txBody>
      </p:sp>
      <p:pic>
        <p:nvPicPr>
          <p:cNvPr id="8" name="Picture 2" descr="List Check out by Waqar Ali on Dribbble"/>
          <p:cNvPicPr>
            <a:picLocks noChangeAspect="1" noChangeArrowheads="1" noCrop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7423" y="921110"/>
            <a:ext cx="2101206" cy="1575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9" name="Straight Connector 8"/>
          <p:cNvCxnSpPr/>
          <p:nvPr/>
        </p:nvCxnSpPr>
        <p:spPr>
          <a:xfrm flipV="1">
            <a:off x="1248508" y="826477"/>
            <a:ext cx="6646984" cy="821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5290"/>
    </mc:Choice>
    <mc:Fallback xmlns="">
      <p:transition spd="slow" advTm="2529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3" name="Čuvar mjesta sadržaja 2"/>
          <p:cNvSpPr>
            <a:spLocks noGrp="1"/>
          </p:cNvSpPr>
          <p:nvPr>
            <p:ph type="body" sz="half" idx="1"/>
          </p:nvPr>
        </p:nvSpPr>
        <p:spPr>
          <a:xfrm>
            <a:off x="341313" y="2161565"/>
            <a:ext cx="8051800" cy="4551362"/>
          </a:xfrm>
        </p:spPr>
        <p:txBody>
          <a:bodyPr>
            <a:normAutofit/>
          </a:bodyPr>
          <a:lstStyle/>
          <a:p>
            <a:pPr marL="457200" indent="-457200">
              <a:buFont typeface="Wingdings 2" panose="05020102010507070707" pitchFamily="18" charset="2"/>
              <a:buAutoNum type="arabicPeriod"/>
            </a:pPr>
            <a:r>
              <a:rPr lang="sr-Cyrl-C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Изостанак елемената који спречавају неповољно деловање сила у усној дупљи</a:t>
            </a:r>
            <a:endParaRPr lang="en-US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 2" panose="05020102010507070707" pitchFamily="18" charset="2"/>
              <a:buAutoNum type="arabicPeriod"/>
            </a:pPr>
            <a:r>
              <a:rPr lang="sr-Cyrl-C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Изостанак елемената за борбу против оклузалних сила</a:t>
            </a:r>
            <a:endParaRPr lang="en-US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 2" panose="05020102010507070707" pitchFamily="18" charset="2"/>
              <a:buAutoNum type="arabicPeriod"/>
            </a:pPr>
            <a:r>
              <a:rPr lang="sr-Cyrl-C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Мале могућности супростављању</a:t>
            </a:r>
            <a:r>
              <a:rPr lang="en-U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сила које теже да  изврћу протезу око неке осовине</a:t>
            </a:r>
            <a:endParaRPr lang="en-US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 2" panose="05020102010507070707" pitchFamily="18" charset="2"/>
              <a:buAutoNum type="arabicPeriod"/>
            </a:pPr>
            <a:r>
              <a:rPr lang="sr-Cyrl-C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Недовољне могућности супростављању сила које изазивају трансалторно померање протезе у хоризонталној равни</a:t>
            </a:r>
            <a:endParaRPr lang="en-US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 2" panose="05020102010507070707" pitchFamily="18" charset="2"/>
              <a:buAutoNum type="arabicPeriod"/>
            </a:pPr>
            <a:r>
              <a:rPr lang="sr-Cyrl-CS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Вертикални транслациони покрети протезе  такође нису у потпуности дефинисани</a:t>
            </a:r>
            <a:endParaRPr lang="bs-Latn-BA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 2" panose="05020102010507070707" pitchFamily="18" charset="2"/>
              <a:buAutoNum type="arabicPeriod"/>
            </a:pPr>
            <a:endParaRPr lang="sr-Cyrl-CS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indent="-457200">
              <a:buFont typeface="Wingdings 2" panose="05020102010507070707" pitchFamily="18" charset="2"/>
              <a:buAutoNum type="arabicPeriod"/>
            </a:pPr>
            <a:endParaRPr lang="bs-Latn-BA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238369"/>
            <a:ext cx="9144000" cy="523875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sr-Cyrl-CS" sz="2800" dirty="0"/>
              <a:t>Парцијална</a:t>
            </a:r>
            <a:r>
              <a:rPr lang="en-US" sz="2800" dirty="0"/>
              <a:t> </a:t>
            </a:r>
            <a:r>
              <a:rPr lang="sr-Cyrl-CS" sz="2800" dirty="0"/>
              <a:t>плочаста</a:t>
            </a:r>
            <a:r>
              <a:rPr lang="en-US" sz="2800" dirty="0"/>
              <a:t> </a:t>
            </a:r>
            <a:r>
              <a:rPr lang="sr-Cyrl-CS" sz="2800" dirty="0"/>
              <a:t>протеза</a:t>
            </a:r>
            <a:endParaRPr lang="en-US" sz="2800" dirty="0"/>
          </a:p>
        </p:txBody>
      </p:sp>
      <p:cxnSp>
        <p:nvCxnSpPr>
          <p:cNvPr id="6" name="Straight Connector 5"/>
          <p:cNvCxnSpPr/>
          <p:nvPr/>
        </p:nvCxnSpPr>
        <p:spPr>
          <a:xfrm flipV="1">
            <a:off x="1248508" y="826477"/>
            <a:ext cx="6646984" cy="821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415716" y="1422430"/>
            <a:ext cx="1665584" cy="461665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  <a:extLst/>
        </p:spPr>
        <p:txBody>
          <a:bodyPr wrap="non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sr-Cyrl-RS" b="1" dirty="0" smtClean="0">
                <a:cs typeface="Times New Roman" panose="02020603050405020304" pitchFamily="18" charset="0"/>
              </a:rPr>
              <a:t>Недостаци</a:t>
            </a:r>
            <a:endParaRPr lang="en-US" b="1" dirty="0">
              <a:cs typeface="Times New Roman" panose="02020603050405020304" pitchFamily="18" charset="0"/>
            </a:endParaRPr>
          </a:p>
        </p:txBody>
      </p:sp>
      <p:pic>
        <p:nvPicPr>
          <p:cNvPr id="8" name="Picture 4" descr="Smooth Positive Negative Signs Green Red Stock Vector (Royalty Free)  1640154940 | Shutterstock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02" b="5215"/>
          <a:stretch/>
        </p:blipFill>
        <p:spPr bwMode="auto">
          <a:xfrm>
            <a:off x="2404218" y="1338714"/>
            <a:ext cx="631818" cy="6290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7339"/>
    </mc:Choice>
    <mc:Fallback xmlns="">
      <p:transition spd="slow" advTm="3733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Rectangle 4"/>
          <p:cNvSpPr>
            <a:spLocks noGrp="1" noRot="1" noChangeArrowheads="1"/>
          </p:cNvSpPr>
          <p:nvPr>
            <p:ph type="title"/>
          </p:nvPr>
        </p:nvSpPr>
        <p:spPr>
          <a:xfrm>
            <a:off x="1048725" y="1278731"/>
            <a:ext cx="7242420" cy="376238"/>
          </a:xfrm>
        </p:spPr>
        <p:txBody>
          <a:bodyPr>
            <a:noAutofit/>
          </a:bodyPr>
          <a:lstStyle/>
          <a:p>
            <a:pPr eaLnBrk="1" hangingPunct="1"/>
            <a:r>
              <a:rPr lang="sr-Cyrl-CS" sz="2400" b="1" u="sng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Подела парцијалних протеза</a:t>
            </a:r>
            <a:r>
              <a:rPr lang="en-US" sz="2400" b="1" u="sng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sz="2400" b="1" u="sng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према времену трајања</a:t>
            </a:r>
            <a:r>
              <a:rPr lang="en-US" sz="2400" b="1" u="sng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400" b="1" i="1" u="sng" dirty="0" smtClean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2228" name="Rectangle 6"/>
          <p:cNvSpPr>
            <a:spLocks noChangeArrowheads="1"/>
          </p:cNvSpPr>
          <p:nvPr/>
        </p:nvSpPr>
        <p:spPr bwMode="auto">
          <a:xfrm>
            <a:off x="55930" y="2377282"/>
            <a:ext cx="5217745" cy="1373188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  <a:extLst/>
        </p:spPr>
        <p:txBody>
          <a:bodyPr wrap="square">
            <a:spAutoFit/>
          </a:bodyPr>
          <a:lstStyle>
            <a:lvl1pPr marL="457200" indent="-4572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914400" indent="-4572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lnSpc>
                <a:spcPct val="80000"/>
              </a:lnSpc>
              <a:buSzPct val="55000"/>
            </a:pPr>
            <a:r>
              <a:rPr lang="en-US" dirty="0">
                <a:solidFill>
                  <a:schemeClr val="accent4">
                    <a:lumMod val="50000"/>
                  </a:schemeClr>
                </a:solidFill>
                <a:cs typeface="Times New Roman" panose="02020603050405020304" pitchFamily="18" charset="0"/>
              </a:rPr>
              <a:t>1. </a:t>
            </a:r>
            <a:r>
              <a:rPr lang="sr-Cyrl-CS" b="1" u="sng" dirty="0">
                <a:solidFill>
                  <a:schemeClr val="accent4">
                    <a:lumMod val="50000"/>
                  </a:schemeClr>
                </a:solidFill>
                <a:cs typeface="Times New Roman" panose="02020603050405020304" pitchFamily="18" charset="0"/>
              </a:rPr>
              <a:t>Привремене</a:t>
            </a:r>
            <a:r>
              <a:rPr lang="en-US" b="1" u="sng" dirty="0">
                <a:solidFill>
                  <a:schemeClr val="accent4">
                    <a:lumMod val="50000"/>
                  </a:schemeClr>
                </a:solidFill>
                <a:cs typeface="Times New Roman" panose="02020603050405020304" pitchFamily="18" charset="0"/>
              </a:rPr>
              <a:t> </a:t>
            </a:r>
            <a:r>
              <a:rPr lang="sr-Cyrl-RS" b="1" u="sng" dirty="0" smtClean="0">
                <a:solidFill>
                  <a:schemeClr val="accent4">
                    <a:lumMod val="50000"/>
                  </a:schemeClr>
                </a:solidFill>
                <a:cs typeface="Times New Roman" panose="02020603050405020304" pitchFamily="18" charset="0"/>
              </a:rPr>
              <a:t>ПП:</a:t>
            </a:r>
            <a:r>
              <a:rPr lang="sr-Latn-CS" b="1" u="sng" dirty="0" smtClean="0">
                <a:solidFill>
                  <a:schemeClr val="accent4">
                    <a:lumMod val="50000"/>
                  </a:schemeClr>
                </a:solidFill>
                <a:cs typeface="Times New Roman" panose="02020603050405020304" pitchFamily="18" charset="0"/>
              </a:rPr>
              <a:t> </a:t>
            </a:r>
            <a:endParaRPr lang="sr-Latn-CS" b="1" u="sng" dirty="0">
              <a:solidFill>
                <a:schemeClr val="accent4">
                  <a:lumMod val="50000"/>
                </a:schemeClr>
              </a:solidFill>
              <a:cs typeface="Times New Roman" panose="02020603050405020304" pitchFamily="18" charset="0"/>
            </a:endParaRPr>
          </a:p>
          <a:p>
            <a:pPr lvl="1" eaLnBrk="1" hangingPunct="1">
              <a:lnSpc>
                <a:spcPct val="80000"/>
              </a:lnSpc>
              <a:buSzPct val="65000"/>
              <a:buFont typeface="Wingdings" panose="05000000000000000000" pitchFamily="2" charset="2"/>
              <a:buChar char="q"/>
            </a:pPr>
            <a:r>
              <a:rPr lang="sr-Cyrl-CS" sz="2000" dirty="0">
                <a:solidFill>
                  <a:srgbClr val="C00000"/>
                </a:solidFill>
                <a:cs typeface="Times New Roman" panose="02020603050405020304" pitchFamily="18" charset="0"/>
              </a:rPr>
              <a:t>непосредне или имедијатне</a:t>
            </a:r>
            <a:endParaRPr lang="en-US" sz="2000" dirty="0">
              <a:solidFill>
                <a:srgbClr val="C00000"/>
              </a:solidFill>
              <a:cs typeface="Times New Roman" panose="02020603050405020304" pitchFamily="18" charset="0"/>
            </a:endParaRPr>
          </a:p>
          <a:p>
            <a:pPr lvl="1" eaLnBrk="1" hangingPunct="1">
              <a:lnSpc>
                <a:spcPct val="80000"/>
              </a:lnSpc>
              <a:buSzPct val="65000"/>
              <a:buFont typeface="Wingdings" panose="05000000000000000000" pitchFamily="2" charset="2"/>
              <a:buChar char="q"/>
            </a:pPr>
            <a:r>
              <a:rPr lang="sr-Cyrl-CS" sz="2000" dirty="0">
                <a:solidFill>
                  <a:srgbClr val="C00000"/>
                </a:solidFill>
                <a:cs typeface="Times New Roman" panose="02020603050405020304" pitchFamily="18" charset="0"/>
              </a:rPr>
              <a:t>прелазне или интерим </a:t>
            </a:r>
            <a:endParaRPr lang="en-US" sz="2000" dirty="0">
              <a:solidFill>
                <a:srgbClr val="C00000"/>
              </a:solidFill>
              <a:cs typeface="Times New Roman" panose="02020603050405020304" pitchFamily="18" charset="0"/>
            </a:endParaRPr>
          </a:p>
          <a:p>
            <a:pPr lvl="1" eaLnBrk="1" hangingPunct="1">
              <a:lnSpc>
                <a:spcPct val="80000"/>
              </a:lnSpc>
              <a:buSzPct val="65000"/>
              <a:buFont typeface="Wingdings" panose="05000000000000000000" pitchFamily="2" charset="2"/>
              <a:buChar char="q"/>
            </a:pPr>
            <a:r>
              <a:rPr lang="sr-Cyrl-CS" sz="2000" dirty="0">
                <a:solidFill>
                  <a:srgbClr val="C00000"/>
                </a:solidFill>
                <a:cs typeface="Times New Roman" panose="02020603050405020304" pitchFamily="18" charset="0"/>
              </a:rPr>
              <a:t>нагризна парцијална протеза</a:t>
            </a:r>
          </a:p>
          <a:p>
            <a:pPr lvl="1" eaLnBrk="1" hangingPunct="1">
              <a:lnSpc>
                <a:spcPct val="80000"/>
              </a:lnSpc>
              <a:buSzPct val="65000"/>
              <a:buFont typeface="Wingdings" panose="05000000000000000000" pitchFamily="2" charset="2"/>
              <a:buChar char="q"/>
            </a:pPr>
            <a:r>
              <a:rPr lang="sr-Cyrl-CS" sz="2000" dirty="0">
                <a:solidFill>
                  <a:srgbClr val="C00000"/>
                </a:solidFill>
                <a:cs typeface="Times New Roman" panose="02020603050405020304" pitchFamily="18" charset="0"/>
              </a:rPr>
              <a:t>нагризни гребени и оклузални сплинт</a:t>
            </a:r>
            <a:endParaRPr lang="sr-Latn-CS" sz="2000" dirty="0">
              <a:solidFill>
                <a:srgbClr val="C00000"/>
              </a:solidFill>
              <a:cs typeface="Times New Roman" panose="02020603050405020304" pitchFamily="18" charset="0"/>
            </a:endParaRPr>
          </a:p>
        </p:txBody>
      </p:sp>
      <p:sp>
        <p:nvSpPr>
          <p:cNvPr id="52229" name="Rectangle 7"/>
          <p:cNvSpPr>
            <a:spLocks noChangeArrowheads="1"/>
          </p:cNvSpPr>
          <p:nvPr/>
        </p:nvSpPr>
        <p:spPr bwMode="auto">
          <a:xfrm>
            <a:off x="2269149" y="4144256"/>
            <a:ext cx="6021996" cy="2603790"/>
          </a:xfrm>
          <a:prstGeom prst="rect">
            <a:avLst/>
          </a:prstGeom>
          <a:gradFill flip="none" rotWithShape="1">
            <a:gsLst>
              <a:gs pos="0">
                <a:srgbClr val="FFC000">
                  <a:tint val="66000"/>
                  <a:satMod val="160000"/>
                </a:srgbClr>
              </a:gs>
              <a:gs pos="50000">
                <a:srgbClr val="FFC000">
                  <a:tint val="44500"/>
                  <a:satMod val="160000"/>
                </a:srgbClr>
              </a:gs>
              <a:gs pos="100000">
                <a:srgbClr val="FFC000">
                  <a:tint val="23500"/>
                  <a:satMod val="160000"/>
                </a:srgbClr>
              </a:gs>
            </a:gsLst>
            <a:lin ang="2700000" scaled="1"/>
            <a:tileRect/>
          </a:gra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  <a:extLst/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lnSpc>
                <a:spcPct val="80000"/>
              </a:lnSpc>
              <a:buSzPct val="55000"/>
            </a:pPr>
            <a:r>
              <a:rPr lang="sr-Latn-CS" b="1" u="sng" dirty="0" smtClean="0">
                <a:solidFill>
                  <a:schemeClr val="accent4">
                    <a:lumMod val="50000"/>
                  </a:schemeClr>
                </a:solidFill>
                <a:cs typeface="Times New Roman" panose="02020603050405020304" pitchFamily="18" charset="0"/>
              </a:rPr>
              <a:t>3</a:t>
            </a:r>
            <a:r>
              <a:rPr lang="sr-Latn-CS" b="1" u="sng" dirty="0">
                <a:solidFill>
                  <a:schemeClr val="accent4">
                    <a:lumMod val="50000"/>
                  </a:schemeClr>
                </a:solidFill>
                <a:cs typeface="Times New Roman" panose="02020603050405020304" pitchFamily="18" charset="0"/>
              </a:rPr>
              <a:t>. T</a:t>
            </a:r>
            <a:r>
              <a:rPr lang="sr-Cyrl-CS" b="1" u="sng" dirty="0">
                <a:solidFill>
                  <a:schemeClr val="accent4">
                    <a:lumMod val="50000"/>
                  </a:schemeClr>
                </a:solidFill>
                <a:cs typeface="Times New Roman" panose="02020603050405020304" pitchFamily="18" charset="0"/>
              </a:rPr>
              <a:t>рајн</a:t>
            </a:r>
            <a:r>
              <a:rPr lang="en-US" b="1" u="sng" dirty="0">
                <a:solidFill>
                  <a:schemeClr val="accent4">
                    <a:lumMod val="50000"/>
                  </a:schemeClr>
                </a:solidFill>
                <a:cs typeface="Times New Roman" panose="02020603050405020304" pitchFamily="18" charset="0"/>
              </a:rPr>
              <a:t>e</a:t>
            </a:r>
            <a:r>
              <a:rPr lang="sr-Cyrl-CS" b="1" u="sng" dirty="0">
                <a:solidFill>
                  <a:schemeClr val="accent4">
                    <a:lumMod val="50000"/>
                  </a:schemeClr>
                </a:solidFill>
                <a:cs typeface="Times New Roman" panose="02020603050405020304" pitchFamily="18" charset="0"/>
              </a:rPr>
              <a:t> </a:t>
            </a:r>
            <a:r>
              <a:rPr lang="sr-Cyrl-RS" b="1" u="sng" dirty="0" smtClean="0">
                <a:solidFill>
                  <a:schemeClr val="accent4">
                    <a:lumMod val="50000"/>
                  </a:schemeClr>
                </a:solidFill>
                <a:cs typeface="Times New Roman" panose="02020603050405020304" pitchFamily="18" charset="0"/>
              </a:rPr>
              <a:t>ПП:</a:t>
            </a:r>
            <a:endParaRPr lang="sr-Cyrl-CS" b="1" u="sng" dirty="0">
              <a:solidFill>
                <a:schemeClr val="accent4">
                  <a:lumMod val="50000"/>
                </a:schemeClr>
              </a:solidFill>
              <a:cs typeface="Times New Roman" panose="02020603050405020304" pitchFamily="18" charset="0"/>
            </a:endParaRPr>
          </a:p>
          <a:p>
            <a:pPr eaLnBrk="1" hangingPunct="1">
              <a:lnSpc>
                <a:spcPct val="80000"/>
              </a:lnSpc>
              <a:buSzPct val="55000"/>
            </a:pPr>
            <a:r>
              <a:rPr lang="en-US" sz="1600" dirty="0">
                <a:solidFill>
                  <a:srgbClr val="002060"/>
                </a:solidFill>
                <a:cs typeface="Times New Roman" panose="02020603050405020304" pitchFamily="18" charset="0"/>
              </a:rPr>
              <a:t>      - </a:t>
            </a:r>
            <a:r>
              <a:rPr lang="sr-Cyrl-CS" sz="1800" dirty="0">
                <a:solidFill>
                  <a:srgbClr val="C00000"/>
                </a:solidFill>
                <a:cs typeface="Times New Roman" panose="02020603050405020304" pitchFamily="18" charset="0"/>
              </a:rPr>
              <a:t>парцијална плочаста протеза са атечменима,   </a:t>
            </a:r>
          </a:p>
          <a:p>
            <a:pPr eaLnBrk="1" hangingPunct="1">
              <a:lnSpc>
                <a:spcPct val="80000"/>
              </a:lnSpc>
              <a:buSzPct val="55000"/>
            </a:pPr>
            <a:r>
              <a:rPr lang="en-US" sz="1800" dirty="0">
                <a:solidFill>
                  <a:srgbClr val="C00000"/>
                </a:solidFill>
                <a:cs typeface="Times New Roman" panose="02020603050405020304" pitchFamily="18" charset="0"/>
              </a:rPr>
              <a:t>        </a:t>
            </a:r>
            <a:r>
              <a:rPr lang="sr-Cyrl-CS" sz="1800" dirty="0">
                <a:solidFill>
                  <a:srgbClr val="C00000"/>
                </a:solidFill>
                <a:cs typeface="Times New Roman" panose="02020603050405020304" pitchFamily="18" charset="0"/>
              </a:rPr>
              <a:t>двоструким крунама и магнетима</a:t>
            </a:r>
            <a:r>
              <a:rPr lang="sr-Latn-CS" sz="1800" dirty="0">
                <a:solidFill>
                  <a:srgbClr val="C00000"/>
                </a:solidFill>
                <a:cs typeface="Times New Roman" panose="02020603050405020304" pitchFamily="18" charset="0"/>
              </a:rPr>
              <a:t> </a:t>
            </a:r>
          </a:p>
          <a:p>
            <a:pPr eaLnBrk="1" hangingPunct="1">
              <a:lnSpc>
                <a:spcPct val="80000"/>
              </a:lnSpc>
              <a:buSzPct val="55000"/>
            </a:pPr>
            <a:r>
              <a:rPr lang="sr-Latn-C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      - </a:t>
            </a:r>
            <a:r>
              <a:rPr lang="sr-Cyrl-CS" sz="1800" dirty="0">
                <a:solidFill>
                  <a:srgbClr val="00B0F0"/>
                </a:solidFill>
                <a:cs typeface="Times New Roman" panose="02020603050405020304" pitchFamily="18" charset="0"/>
              </a:rPr>
              <a:t>парцијална скелетирана</a:t>
            </a:r>
            <a:r>
              <a:rPr lang="en-US" sz="1800" dirty="0">
                <a:solidFill>
                  <a:srgbClr val="00B0F0"/>
                </a:solidFill>
                <a:cs typeface="Times New Roman" panose="02020603050405020304" pitchFamily="18" charset="0"/>
              </a:rPr>
              <a:t> </a:t>
            </a:r>
            <a:r>
              <a:rPr lang="sr-Cyrl-CS" sz="1800" dirty="0">
                <a:solidFill>
                  <a:srgbClr val="00B0F0"/>
                </a:solidFill>
                <a:cs typeface="Times New Roman" panose="02020603050405020304" pitchFamily="18" charset="0"/>
              </a:rPr>
              <a:t>протеза</a:t>
            </a:r>
            <a:r>
              <a:rPr lang="en-US" sz="1800" dirty="0">
                <a:solidFill>
                  <a:srgbClr val="00B0F0"/>
                </a:solidFill>
                <a:cs typeface="Times New Roman" panose="02020603050405020304" pitchFamily="18" charset="0"/>
              </a:rPr>
              <a:t> </a:t>
            </a:r>
            <a:r>
              <a:rPr lang="sr-Cyrl-CS" sz="1800" dirty="0">
                <a:solidFill>
                  <a:srgbClr val="00B0F0"/>
                </a:solidFill>
                <a:cs typeface="Times New Roman" panose="02020603050405020304" pitchFamily="18" charset="0"/>
              </a:rPr>
              <a:t>са </a:t>
            </a:r>
            <a:r>
              <a:rPr lang="sr-Cyrl-CS" sz="1800" dirty="0" smtClean="0">
                <a:solidFill>
                  <a:srgbClr val="00B0F0"/>
                </a:solidFill>
                <a:cs typeface="Times New Roman" panose="02020603050405020304" pitchFamily="18" charset="0"/>
              </a:rPr>
              <a:t>ливеним кукицама</a:t>
            </a:r>
            <a:endParaRPr lang="en-US" sz="1800" dirty="0">
              <a:solidFill>
                <a:srgbClr val="00B0F0"/>
              </a:solidFill>
              <a:cs typeface="Times New Roman" panose="02020603050405020304" pitchFamily="18" charset="0"/>
            </a:endParaRPr>
          </a:p>
          <a:p>
            <a:pPr lvl="1" eaLnBrk="1" hangingPunct="1">
              <a:lnSpc>
                <a:spcPct val="80000"/>
              </a:lnSpc>
              <a:buSzPct val="55000"/>
            </a:pPr>
            <a:r>
              <a:rPr lang="en-US" sz="1800" dirty="0">
                <a:solidFill>
                  <a:srgbClr val="00B0F0"/>
                </a:solidFill>
                <a:cs typeface="Times New Roman" panose="02020603050405020304" pitchFamily="18" charset="0"/>
              </a:rPr>
              <a:t>- </a:t>
            </a:r>
            <a:r>
              <a:rPr lang="sr-Cyrl-CS" sz="1800" dirty="0">
                <a:solidFill>
                  <a:srgbClr val="00B0F0"/>
                </a:solidFill>
                <a:cs typeface="Times New Roman" panose="02020603050405020304" pitchFamily="18" charset="0"/>
              </a:rPr>
              <a:t>парцијална протеза са атечменима</a:t>
            </a:r>
            <a:endParaRPr lang="en-US" sz="1800" dirty="0">
              <a:solidFill>
                <a:srgbClr val="00B0F0"/>
              </a:solidFill>
              <a:cs typeface="Times New Roman" panose="02020603050405020304" pitchFamily="18" charset="0"/>
            </a:endParaRPr>
          </a:p>
          <a:p>
            <a:pPr lvl="1" eaLnBrk="1" hangingPunct="1">
              <a:lnSpc>
                <a:spcPct val="80000"/>
              </a:lnSpc>
              <a:buSzPct val="55000"/>
            </a:pPr>
            <a:r>
              <a:rPr lang="en-US" sz="1800" dirty="0">
                <a:solidFill>
                  <a:srgbClr val="00B0F0"/>
                </a:solidFill>
                <a:cs typeface="Times New Roman" panose="02020603050405020304" pitchFamily="18" charset="0"/>
              </a:rPr>
              <a:t>- </a:t>
            </a:r>
            <a:r>
              <a:rPr lang="sr-Cyrl-CS" sz="1800" dirty="0">
                <a:solidFill>
                  <a:srgbClr val="00B0F0"/>
                </a:solidFill>
                <a:cs typeface="Times New Roman" panose="02020603050405020304" pitchFamily="18" charset="0"/>
              </a:rPr>
              <a:t>парцијална протеза са двоструким крунама</a:t>
            </a:r>
            <a:endParaRPr lang="en-US" sz="1800" dirty="0">
              <a:solidFill>
                <a:srgbClr val="00B0F0"/>
              </a:solidFill>
              <a:cs typeface="Times New Roman" panose="02020603050405020304" pitchFamily="18" charset="0"/>
            </a:endParaRPr>
          </a:p>
          <a:p>
            <a:pPr lvl="1" eaLnBrk="1" hangingPunct="1">
              <a:lnSpc>
                <a:spcPct val="80000"/>
              </a:lnSpc>
              <a:buSzPct val="55000"/>
            </a:pPr>
            <a:r>
              <a:rPr lang="en-US" sz="1800" dirty="0">
                <a:solidFill>
                  <a:srgbClr val="00B0F0"/>
                </a:solidFill>
                <a:cs typeface="Times New Roman" panose="02020603050405020304" pitchFamily="18" charset="0"/>
              </a:rPr>
              <a:t>- </a:t>
            </a:r>
            <a:r>
              <a:rPr lang="sr-Cyrl-CS" sz="1800" dirty="0">
                <a:solidFill>
                  <a:srgbClr val="00B0F0"/>
                </a:solidFill>
                <a:cs typeface="Times New Roman" panose="02020603050405020304" pitchFamily="18" charset="0"/>
              </a:rPr>
              <a:t>супраденталне парцијална протеза </a:t>
            </a:r>
            <a:endParaRPr lang="en-US" sz="1800" dirty="0">
              <a:solidFill>
                <a:srgbClr val="00B0F0"/>
              </a:solidFill>
              <a:cs typeface="Times New Roman" panose="02020603050405020304" pitchFamily="18" charset="0"/>
            </a:endParaRPr>
          </a:p>
          <a:p>
            <a:pPr lvl="1" eaLnBrk="1" hangingPunct="1">
              <a:lnSpc>
                <a:spcPct val="80000"/>
              </a:lnSpc>
              <a:buSzPct val="55000"/>
            </a:pPr>
            <a:r>
              <a:rPr lang="en-US" sz="1800" dirty="0">
                <a:solidFill>
                  <a:srgbClr val="00B0F0"/>
                </a:solidFill>
                <a:cs typeface="Times New Roman" panose="02020603050405020304" pitchFamily="18" charset="0"/>
              </a:rPr>
              <a:t>- </a:t>
            </a:r>
            <a:r>
              <a:rPr lang="sr-Cyrl-CS" sz="1800" dirty="0" smtClean="0">
                <a:solidFill>
                  <a:srgbClr val="00B0F0"/>
                </a:solidFill>
                <a:cs typeface="Times New Roman" panose="02020603050405020304" pitchFamily="18" charset="0"/>
              </a:rPr>
              <a:t>дводелна </a:t>
            </a:r>
            <a:r>
              <a:rPr lang="sr-Cyrl-CS" sz="1800" dirty="0">
                <a:solidFill>
                  <a:srgbClr val="00B0F0"/>
                </a:solidFill>
                <a:cs typeface="Times New Roman" panose="02020603050405020304" pitchFamily="18" charset="0"/>
              </a:rPr>
              <a:t>парцијална протеза </a:t>
            </a:r>
            <a:endParaRPr lang="en-US" sz="1800" dirty="0">
              <a:solidFill>
                <a:srgbClr val="00B0F0"/>
              </a:solidFill>
              <a:cs typeface="Times New Roman" panose="02020603050405020304" pitchFamily="18" charset="0"/>
            </a:endParaRPr>
          </a:p>
          <a:p>
            <a:pPr lvl="1" eaLnBrk="1" hangingPunct="1">
              <a:lnSpc>
                <a:spcPct val="80000"/>
              </a:lnSpc>
              <a:buSzPct val="55000"/>
            </a:pPr>
            <a:r>
              <a:rPr lang="en-US" sz="1800" dirty="0">
                <a:solidFill>
                  <a:srgbClr val="00B0F0"/>
                </a:solidFill>
                <a:cs typeface="Times New Roman" panose="02020603050405020304" pitchFamily="18" charset="0"/>
              </a:rPr>
              <a:t>- </a:t>
            </a:r>
            <a:r>
              <a:rPr lang="en-US" sz="1800" i="1" dirty="0">
                <a:solidFill>
                  <a:srgbClr val="00B0F0"/>
                </a:solidFill>
                <a:cs typeface="Times New Roman" panose="02020603050405020304" pitchFamily="18" charset="0"/>
              </a:rPr>
              <a:t>swing-lock</a:t>
            </a:r>
            <a:r>
              <a:rPr lang="en-US" sz="1800" dirty="0">
                <a:solidFill>
                  <a:srgbClr val="00B0F0"/>
                </a:solidFill>
                <a:cs typeface="Times New Roman" panose="02020603050405020304" pitchFamily="18" charset="0"/>
              </a:rPr>
              <a:t> </a:t>
            </a:r>
            <a:r>
              <a:rPr lang="sr-Cyrl-CS" sz="1800" dirty="0">
                <a:solidFill>
                  <a:srgbClr val="00B0F0"/>
                </a:solidFill>
                <a:cs typeface="Times New Roman" panose="02020603050405020304" pitchFamily="18" charset="0"/>
              </a:rPr>
              <a:t>парцијална протеза </a:t>
            </a:r>
            <a:endParaRPr lang="en-US" sz="1800" dirty="0">
              <a:solidFill>
                <a:srgbClr val="00B0F0"/>
              </a:solidFill>
              <a:cs typeface="Times New Roman" panose="02020603050405020304" pitchFamily="18" charset="0"/>
            </a:endParaRPr>
          </a:p>
          <a:p>
            <a:pPr lvl="1" eaLnBrk="1" hangingPunct="1">
              <a:lnSpc>
                <a:spcPct val="80000"/>
              </a:lnSpc>
              <a:buSzPct val="55000"/>
            </a:pPr>
            <a:r>
              <a:rPr lang="en-US" sz="1800" dirty="0">
                <a:solidFill>
                  <a:srgbClr val="00B0F0"/>
                </a:solidFill>
                <a:cs typeface="Times New Roman" panose="02020603050405020304" pitchFamily="18" charset="0"/>
              </a:rPr>
              <a:t>- </a:t>
            </a:r>
            <a:r>
              <a:rPr lang="sr-Cyrl-CS" sz="1800" dirty="0">
                <a:solidFill>
                  <a:srgbClr val="00B0F0"/>
                </a:solidFill>
                <a:cs typeface="Times New Roman" panose="02020603050405020304" pitchFamily="18" charset="0"/>
              </a:rPr>
              <a:t>раздвојива парцијална протеза </a:t>
            </a:r>
            <a:endParaRPr lang="en-US" sz="1800" dirty="0">
              <a:solidFill>
                <a:srgbClr val="00B0F0"/>
              </a:solidFill>
              <a:cs typeface="Times New Roman" panose="02020603050405020304" pitchFamily="18" charset="0"/>
            </a:endParaRPr>
          </a:p>
          <a:p>
            <a:pPr lvl="1" eaLnBrk="1" hangingPunct="1">
              <a:lnSpc>
                <a:spcPct val="80000"/>
              </a:lnSpc>
              <a:buSzPct val="55000"/>
            </a:pPr>
            <a:r>
              <a:rPr lang="en-US" sz="1800" dirty="0">
                <a:solidFill>
                  <a:srgbClr val="00B0F0"/>
                </a:solidFill>
                <a:cs typeface="Times New Roman" panose="02020603050405020304" pitchFamily="18" charset="0"/>
              </a:rPr>
              <a:t>- </a:t>
            </a:r>
            <a:r>
              <a:rPr lang="sr-Cyrl-CS" sz="1800" dirty="0">
                <a:solidFill>
                  <a:srgbClr val="00B0F0"/>
                </a:solidFill>
                <a:cs typeface="Times New Roman" panose="02020603050405020304" pitchFamily="18" charset="0"/>
              </a:rPr>
              <a:t>шинска парцијална протеза</a:t>
            </a:r>
            <a:r>
              <a:rPr lang="sr-Cyrl-C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endParaRPr lang="en-US" sz="1800" dirty="0">
              <a:solidFill>
                <a:srgbClr val="002060"/>
              </a:solidFill>
              <a:cs typeface="Times New Roman" panose="02020603050405020304" pitchFamily="18" charset="0"/>
            </a:endParaRPr>
          </a:p>
        </p:txBody>
      </p:sp>
      <p:cxnSp>
        <p:nvCxnSpPr>
          <p:cNvPr id="11" name="Straight Connector 10"/>
          <p:cNvCxnSpPr/>
          <p:nvPr/>
        </p:nvCxnSpPr>
        <p:spPr>
          <a:xfrm>
            <a:off x="905607" y="949569"/>
            <a:ext cx="716573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/>
          <p:cNvSpPr>
            <a:spLocks noChangeArrowheads="1"/>
          </p:cNvSpPr>
          <p:nvPr/>
        </p:nvSpPr>
        <p:spPr bwMode="auto">
          <a:xfrm>
            <a:off x="1178169" y="282086"/>
            <a:ext cx="6778869" cy="523220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sr-Cyrl-CS" sz="2800" dirty="0" smtClean="0"/>
              <a:t>Парцијалне</a:t>
            </a:r>
            <a:r>
              <a:rPr lang="en-US" sz="2800" dirty="0" smtClean="0"/>
              <a:t> </a:t>
            </a:r>
            <a:r>
              <a:rPr lang="sr-Cyrl-CS" sz="2800" dirty="0" smtClean="0"/>
              <a:t>плочаста</a:t>
            </a:r>
            <a:r>
              <a:rPr lang="en-US" sz="2800" dirty="0" smtClean="0"/>
              <a:t> </a:t>
            </a:r>
            <a:r>
              <a:rPr lang="sr-Cyrl-CS" sz="2800" dirty="0" smtClean="0"/>
              <a:t>протеза</a:t>
            </a:r>
            <a:endParaRPr lang="en-US" sz="2800" dirty="0"/>
          </a:p>
        </p:txBody>
      </p:sp>
      <p:sp>
        <p:nvSpPr>
          <p:cNvPr id="2" name="Rectangle 1"/>
          <p:cNvSpPr/>
          <p:nvPr/>
        </p:nvSpPr>
        <p:spPr>
          <a:xfrm>
            <a:off x="5788342" y="2801559"/>
            <a:ext cx="3244543" cy="387798"/>
          </a:xfrm>
          <a:prstGeom prst="rect">
            <a:avLst/>
          </a:prstGeom>
          <a:solidFill>
            <a:srgbClr val="CCECFF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  <a:buSzPct val="55000"/>
            </a:pPr>
            <a:r>
              <a:rPr lang="en-US" sz="2400" b="1" u="sng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sr-Cyrl-CS" sz="2400" b="1" u="sng" dirty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Условно трајне </a:t>
            </a:r>
            <a:r>
              <a:rPr lang="sr-Cyrl-RS" sz="2400" b="1" u="sng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ПП</a:t>
            </a:r>
            <a:r>
              <a:rPr lang="en-US" sz="2400" b="1" u="sng" dirty="0" smtClean="0">
                <a:solidFill>
                  <a:schemeClr val="accent4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sr-Latn-CS" sz="2400" b="1" u="sng" dirty="0">
              <a:solidFill>
                <a:schemeClr val="accent4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4" name="Straight Arrow Connector 3"/>
          <p:cNvCxnSpPr/>
          <p:nvPr/>
        </p:nvCxnSpPr>
        <p:spPr>
          <a:xfrm flipH="1">
            <a:off x="3112477" y="1698702"/>
            <a:ext cx="756138" cy="534316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/>
          <p:cNvCxnSpPr/>
          <p:nvPr/>
        </p:nvCxnSpPr>
        <p:spPr>
          <a:xfrm>
            <a:off x="6295292" y="1782791"/>
            <a:ext cx="1248508" cy="849663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Arrow Connector 7"/>
          <p:cNvCxnSpPr/>
          <p:nvPr/>
        </p:nvCxnSpPr>
        <p:spPr>
          <a:xfrm>
            <a:off x="5398477" y="1707587"/>
            <a:ext cx="389865" cy="2301705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Left Brace 13"/>
          <p:cNvSpPr/>
          <p:nvPr/>
        </p:nvSpPr>
        <p:spPr>
          <a:xfrm rot="18383503">
            <a:off x="922620" y="3324944"/>
            <a:ext cx="951930" cy="2444347"/>
          </a:xfrm>
          <a:prstGeom prst="leftBrace">
            <a:avLst>
              <a:gd name="adj1" fmla="val 8333"/>
              <a:gd name="adj2" fmla="val 49026"/>
            </a:avLst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6" name="TextBox 15"/>
          <p:cNvSpPr txBox="1"/>
          <p:nvPr/>
        </p:nvSpPr>
        <p:spPr>
          <a:xfrm>
            <a:off x="581755" y="5046786"/>
            <a:ext cx="933940" cy="461665"/>
          </a:xfrm>
          <a:prstGeom prst="rect">
            <a:avLst/>
          </a:prstGeom>
          <a:noFill/>
          <a:ln w="28575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r>
              <a:rPr lang="sr-Cyrl-RS" sz="2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ППП</a:t>
            </a:r>
            <a:endParaRPr lang="en-GB" sz="24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Left Brace 22"/>
          <p:cNvSpPr/>
          <p:nvPr/>
        </p:nvSpPr>
        <p:spPr>
          <a:xfrm rot="10800000">
            <a:off x="7886699" y="4547117"/>
            <a:ext cx="617823" cy="2083777"/>
          </a:xfrm>
          <a:prstGeom prst="leftBrace">
            <a:avLst>
              <a:gd name="adj1" fmla="val 8333"/>
              <a:gd name="adj2" fmla="val 49870"/>
            </a:avLst>
          </a:prstGeom>
          <a:ln w="28575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extBox 23"/>
          <p:cNvSpPr txBox="1"/>
          <p:nvPr/>
        </p:nvSpPr>
        <p:spPr>
          <a:xfrm>
            <a:off x="8405446" y="5655379"/>
            <a:ext cx="627440" cy="338554"/>
          </a:xfrm>
          <a:prstGeom prst="rect">
            <a:avLst/>
          </a:prstGeom>
          <a:noFill/>
          <a:ln w="28575">
            <a:solidFill>
              <a:srgbClr val="00B0F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r>
              <a:rPr lang="sr-Cyrl-RS" sz="16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ПСП</a:t>
            </a:r>
            <a:endParaRPr lang="en-GB" sz="16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7554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7506"/>
    </mc:Choice>
    <mc:Fallback xmlns="">
      <p:transition spd="slow" advTm="10750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2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22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2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228" grpId="0" animBg="1"/>
      <p:bldP spid="52229" grpId="0" animBg="1"/>
      <p:bldP spid="2" grpId="0" animBg="1"/>
      <p:bldP spid="14" grpId="0" animBg="1"/>
      <p:bldP spid="16" grpId="0" animBg="1"/>
      <p:bldP spid="23" grpId="0" animBg="1"/>
      <p:bldP spid="24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>
          <a:xfrm>
            <a:off x="905607" y="949569"/>
            <a:ext cx="716573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178169" y="282086"/>
            <a:ext cx="6778869" cy="523220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sr-Cyrl-CS" sz="2800" dirty="0" smtClean="0"/>
              <a:t>Парцијалне</a:t>
            </a:r>
            <a:r>
              <a:rPr lang="en-US" sz="2800" dirty="0" smtClean="0"/>
              <a:t> </a:t>
            </a:r>
            <a:r>
              <a:rPr lang="sr-Cyrl-CS" sz="2800" dirty="0" smtClean="0"/>
              <a:t>плочасте</a:t>
            </a:r>
            <a:r>
              <a:rPr lang="en-US" sz="2800" dirty="0" smtClean="0"/>
              <a:t> </a:t>
            </a:r>
            <a:r>
              <a:rPr lang="sr-Cyrl-CS" sz="2800" dirty="0" smtClean="0"/>
              <a:t>протезе - привремене</a:t>
            </a:r>
            <a:endParaRPr lang="en-US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1674933" y="1380395"/>
            <a:ext cx="5627077" cy="40011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sr-Cyrl-R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Имедијатна парцијална протеза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26425" y="2180552"/>
            <a:ext cx="85065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Предаје се пацијенту непосредно после вађења зуба</a:t>
            </a:r>
          </a:p>
          <a:p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Израђује се док се зуби предвиђни за вађење још увек налазе у устима пацијента</a:t>
            </a:r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742B1DE-B762-0C46-9125-C179ACEC9167}"/>
              </a:ext>
            </a:extLst>
          </p:cNvPr>
          <p:cNvSpPr/>
          <p:nvPr/>
        </p:nvSpPr>
        <p:spPr>
          <a:xfrm>
            <a:off x="426425" y="2180552"/>
            <a:ext cx="8242790" cy="646331"/>
          </a:xfrm>
          <a:prstGeom prst="rect">
            <a:avLst/>
          </a:prstGeom>
          <a:noFill/>
          <a:ln w="38100">
            <a:solidFill>
              <a:srgbClr val="FF000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8937" y="3505245"/>
            <a:ext cx="3801470" cy="20209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69970" y="3505246"/>
            <a:ext cx="3590867" cy="20209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Right Arrow 6"/>
          <p:cNvSpPr/>
          <p:nvPr/>
        </p:nvSpPr>
        <p:spPr>
          <a:xfrm>
            <a:off x="4264269" y="4290646"/>
            <a:ext cx="641839" cy="465992"/>
          </a:xfrm>
          <a:prstGeom prst="rightArrow">
            <a:avLst/>
          </a:prstGeom>
          <a:solidFill>
            <a:srgbClr val="FFC000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2688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659420" y="2022232"/>
            <a:ext cx="3349871" cy="4615960"/>
          </a:xfrm>
          <a:prstGeom prst="roundRect">
            <a:avLst/>
          </a:prstGeom>
          <a:solidFill>
            <a:srgbClr val="CCECFF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TextBox 4"/>
          <p:cNvSpPr txBox="1"/>
          <p:nvPr/>
        </p:nvSpPr>
        <p:spPr>
          <a:xfrm>
            <a:off x="782511" y="2165083"/>
            <a:ext cx="3103688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Индикације</a:t>
            </a:r>
            <a:r>
              <a:rPr lang="en-US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sr-Cyrl-RS" b="1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b="1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Терминални стадијум парадонтопатије</a:t>
            </a:r>
          </a:p>
          <a:p>
            <a:pPr marL="285750" indent="-285750">
              <a:buFontTx/>
              <a:buChar char="-"/>
            </a:pP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Преостали зуби узрочници фокалног запаљења</a:t>
            </a:r>
          </a:p>
          <a:p>
            <a:pPr marL="285750" indent="-285750">
              <a:buFontTx/>
              <a:buChar char="-"/>
            </a:pPr>
            <a:r>
              <a:rPr lang="sr-Cyrl-RS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</a:t>
            </a: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ирушки исправити стечену или урођену аномалију на вилицама</a:t>
            </a:r>
          </a:p>
          <a:p>
            <a:pPr marL="285750" indent="-285750">
              <a:buFontTx/>
              <a:buChar char="-"/>
            </a:pP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Када зуби који су индуковани за вађење одржавају хабитуалне међувиличне односе</a:t>
            </a:r>
          </a:p>
          <a:p>
            <a:pPr marL="285750" indent="-285750">
              <a:buFontTx/>
              <a:buChar char="-"/>
            </a:pP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Хеморагични синдром, где протеза делује као завој</a:t>
            </a:r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6" name="Straight Connector 5"/>
          <p:cNvCxnSpPr/>
          <p:nvPr/>
        </p:nvCxnSpPr>
        <p:spPr>
          <a:xfrm>
            <a:off x="905607" y="949569"/>
            <a:ext cx="716573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Rectangle 6"/>
          <p:cNvSpPr>
            <a:spLocks noChangeArrowheads="1"/>
          </p:cNvSpPr>
          <p:nvPr/>
        </p:nvSpPr>
        <p:spPr bwMode="auto">
          <a:xfrm>
            <a:off x="1178169" y="282086"/>
            <a:ext cx="6778869" cy="523220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sr-Cyrl-CS" sz="2800" dirty="0" smtClean="0"/>
              <a:t>Парцијалне</a:t>
            </a:r>
            <a:r>
              <a:rPr lang="en-US" sz="2800" dirty="0" smtClean="0"/>
              <a:t> </a:t>
            </a:r>
            <a:r>
              <a:rPr lang="sr-Cyrl-CS" sz="2800" dirty="0" smtClean="0"/>
              <a:t>плочасте</a:t>
            </a:r>
            <a:r>
              <a:rPr lang="en-US" sz="2800" dirty="0" smtClean="0"/>
              <a:t> </a:t>
            </a:r>
            <a:r>
              <a:rPr lang="sr-Cyrl-CS" sz="2800" dirty="0" smtClean="0"/>
              <a:t>протезе - привремене</a:t>
            </a:r>
            <a:endParaRPr lang="en-US" sz="2800" dirty="0"/>
          </a:p>
        </p:txBody>
      </p:sp>
      <p:sp>
        <p:nvSpPr>
          <p:cNvPr id="8" name="TextBox 7"/>
          <p:cNvSpPr txBox="1"/>
          <p:nvPr/>
        </p:nvSpPr>
        <p:spPr>
          <a:xfrm>
            <a:off x="1674933" y="1225158"/>
            <a:ext cx="5627077" cy="40011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sr-Cyrl-R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Имедијатна парцијална протеза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4923690" y="2022231"/>
            <a:ext cx="3349871" cy="4615961"/>
          </a:xfrm>
          <a:prstGeom prst="roundRect">
            <a:avLst/>
          </a:prstGeom>
          <a:solidFill>
            <a:srgbClr val="FFCC99"/>
          </a:solidFill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Box 9"/>
          <p:cNvSpPr txBox="1"/>
          <p:nvPr/>
        </p:nvSpPr>
        <p:spPr>
          <a:xfrm>
            <a:off x="5099538" y="2442083"/>
            <a:ext cx="2998176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Контраиндикације</a:t>
            </a:r>
            <a:r>
              <a:rPr lang="en-US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sr-Cyrl-RS" b="1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Tx/>
              <a:buChar char="-"/>
            </a:pP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Када је психичко и фзичко стање болесника веома тешко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немогуће у једној сеанси извадити више зуба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marL="285750" indent="-285750">
              <a:buFontTx/>
              <a:buChar char="-"/>
            </a:pP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Дубок сенијум</a:t>
            </a:r>
          </a:p>
          <a:p>
            <a:pPr marL="285750" indent="-285750">
              <a:buFontTx/>
              <a:buChar char="-"/>
            </a:pP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Тешка малигна обољења</a:t>
            </a:r>
          </a:p>
          <a:p>
            <a:pPr marL="285750" indent="-285750">
              <a:buFontTx/>
              <a:buChar char="-"/>
            </a:pPr>
            <a:r>
              <a:rPr lang="en-US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Tabes</a:t>
            </a:r>
            <a:r>
              <a:rPr lang="en-US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dorsalis</a:t>
            </a:r>
          </a:p>
          <a:p>
            <a:pPr marL="285750" indent="-285750">
              <a:buFontTx/>
              <a:buChar char="-"/>
            </a:pP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Лоша хигијена уста и зуба</a:t>
            </a:r>
          </a:p>
          <a:p>
            <a:pPr marL="285750" indent="-285750">
              <a:buFontTx/>
              <a:buChar char="-"/>
            </a:pPr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5613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9" grpId="0" animBg="1"/>
      <p:bldP spid="10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>
          <a:xfrm>
            <a:off x="905607" y="949569"/>
            <a:ext cx="716573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178169" y="282086"/>
            <a:ext cx="6778869" cy="523220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sr-Cyrl-CS" sz="2800" dirty="0" smtClean="0"/>
              <a:t>Парцијалне</a:t>
            </a:r>
            <a:r>
              <a:rPr lang="en-US" sz="2800" dirty="0" smtClean="0"/>
              <a:t> </a:t>
            </a:r>
            <a:r>
              <a:rPr lang="sr-Cyrl-CS" sz="2800" dirty="0" smtClean="0"/>
              <a:t>плочасте</a:t>
            </a:r>
            <a:r>
              <a:rPr lang="en-US" sz="2800" dirty="0" smtClean="0"/>
              <a:t> </a:t>
            </a:r>
            <a:r>
              <a:rPr lang="sr-Cyrl-CS" sz="2800" dirty="0" smtClean="0"/>
              <a:t>протезе - привремене</a:t>
            </a:r>
            <a:endParaRPr lang="en-US" sz="2800" dirty="0"/>
          </a:p>
        </p:txBody>
      </p:sp>
      <p:sp>
        <p:nvSpPr>
          <p:cNvPr id="6" name="TextBox 5"/>
          <p:cNvSpPr txBox="1"/>
          <p:nvPr/>
        </p:nvSpPr>
        <p:spPr>
          <a:xfrm>
            <a:off x="1660279" y="1120635"/>
            <a:ext cx="5627077" cy="707886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pPr algn="ctr"/>
            <a:r>
              <a:rPr lang="sr-Cyrl-R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Имедијатна парцијална протеза</a:t>
            </a:r>
          </a:p>
          <a:p>
            <a:pPr algn="ctr"/>
            <a:r>
              <a:rPr lang="sr-Cyrl-R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sr-Cyrl-RS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смернице за израду </a:t>
            </a:r>
            <a:r>
              <a:rPr lang="en-US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sr-Cyrl-RS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клиничке процедуре</a:t>
            </a:r>
            <a:r>
              <a:rPr lang="en-US" sz="20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sr-Cyrl-R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</a:p>
        </p:txBody>
      </p:sp>
      <p:sp>
        <p:nvSpPr>
          <p:cNvPr id="7" name="Right Arrow 6"/>
          <p:cNvSpPr/>
          <p:nvPr/>
        </p:nvSpPr>
        <p:spPr>
          <a:xfrm>
            <a:off x="140675" y="2155881"/>
            <a:ext cx="378069" cy="272124"/>
          </a:xfrm>
          <a:prstGeom prst="rightArrow">
            <a:avLst/>
          </a:prstGeom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TextBox 7"/>
          <p:cNvSpPr txBox="1"/>
          <p:nvPr/>
        </p:nvSpPr>
        <p:spPr>
          <a:xfrm>
            <a:off x="616924" y="2145097"/>
            <a:ext cx="6893169" cy="369332"/>
          </a:xfrm>
          <a:prstGeom prst="rect">
            <a:avLst/>
          </a:prstGeom>
          <a:noFill/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Отисак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акомпресиони отисак у стандарној кашици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sr-Cyrl-RS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најпогоднији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Right Arrow 8"/>
          <p:cNvSpPr/>
          <p:nvPr/>
        </p:nvSpPr>
        <p:spPr>
          <a:xfrm>
            <a:off x="248373" y="2631115"/>
            <a:ext cx="370743" cy="313101"/>
          </a:xfrm>
          <a:prstGeom prst="rightArrow">
            <a:avLst/>
          </a:prstGeom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TextBox 9"/>
          <p:cNvSpPr txBox="1"/>
          <p:nvPr/>
        </p:nvSpPr>
        <p:spPr>
          <a:xfrm>
            <a:off x="851387" y="2630948"/>
            <a:ext cx="3947745" cy="369332"/>
          </a:xfrm>
          <a:prstGeom prst="rect">
            <a:avLst/>
          </a:prstGeom>
          <a:noFill/>
          <a:ln w="1905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</a:t>
            </a: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дређивање међувиличних односа</a:t>
            </a:r>
          </a:p>
        </p:txBody>
      </p:sp>
      <p:sp>
        <p:nvSpPr>
          <p:cNvPr id="11" name="Right Arrow 10"/>
          <p:cNvSpPr/>
          <p:nvPr/>
        </p:nvSpPr>
        <p:spPr>
          <a:xfrm>
            <a:off x="433744" y="3147326"/>
            <a:ext cx="370743" cy="313101"/>
          </a:xfrm>
          <a:prstGeom prst="rightArrow">
            <a:avLst/>
          </a:prstGeom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2" name="TextBox 11"/>
          <p:cNvSpPr txBox="1"/>
          <p:nvPr/>
        </p:nvSpPr>
        <p:spPr>
          <a:xfrm>
            <a:off x="915861" y="3133830"/>
            <a:ext cx="2435469" cy="369332"/>
          </a:xfrm>
          <a:prstGeom prst="rect">
            <a:avLst/>
          </a:prstGeom>
          <a:noFill/>
          <a:ln w="1905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Проба поставе зуба</a:t>
            </a:r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ight Arrow 12"/>
          <p:cNvSpPr/>
          <p:nvPr/>
        </p:nvSpPr>
        <p:spPr>
          <a:xfrm>
            <a:off x="518744" y="4667573"/>
            <a:ext cx="370743" cy="313101"/>
          </a:xfrm>
          <a:prstGeom prst="rightArrow">
            <a:avLst/>
          </a:prstGeom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extBox 13"/>
          <p:cNvSpPr txBox="1"/>
          <p:nvPr/>
        </p:nvSpPr>
        <p:spPr>
          <a:xfrm>
            <a:off x="966674" y="4639457"/>
            <a:ext cx="7617071" cy="369332"/>
          </a:xfrm>
          <a:prstGeom prst="rect">
            <a:avLst/>
          </a:prstGeom>
          <a:noFill/>
          <a:ln w="1905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Предаја протезе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(15-30 min </a:t>
            </a: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после екстракције зуба и хирушке обраде ране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Right Arrow 14"/>
          <p:cNvSpPr/>
          <p:nvPr/>
        </p:nvSpPr>
        <p:spPr>
          <a:xfrm>
            <a:off x="616924" y="5153424"/>
            <a:ext cx="370743" cy="313101"/>
          </a:xfrm>
          <a:prstGeom prst="rightArrow">
            <a:avLst/>
          </a:prstGeom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extBox 15"/>
          <p:cNvSpPr txBox="1"/>
          <p:nvPr/>
        </p:nvSpPr>
        <p:spPr>
          <a:xfrm>
            <a:off x="1092357" y="5155544"/>
            <a:ext cx="5249008" cy="369332"/>
          </a:xfrm>
          <a:prstGeom prst="rect">
            <a:avLst/>
          </a:prstGeom>
          <a:noFill/>
          <a:ln w="1905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Први контролни преглед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након 24, </a:t>
            </a:r>
            <a:r>
              <a:rPr lang="sr-Cyrl-RS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обавезан је!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Right Arrow 16"/>
          <p:cNvSpPr/>
          <p:nvPr/>
        </p:nvSpPr>
        <p:spPr>
          <a:xfrm>
            <a:off x="714254" y="5699746"/>
            <a:ext cx="370743" cy="313101"/>
          </a:xfrm>
          <a:prstGeom prst="rightArrow">
            <a:avLst/>
          </a:prstGeom>
          <a:ln>
            <a:solidFill>
              <a:srgbClr val="0070C0"/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TextBox 17"/>
          <p:cNvSpPr txBox="1"/>
          <p:nvPr/>
        </p:nvSpPr>
        <p:spPr>
          <a:xfrm>
            <a:off x="1178169" y="5671631"/>
            <a:ext cx="7728438" cy="369332"/>
          </a:xfrm>
          <a:prstGeom prst="rect">
            <a:avLst/>
          </a:prstGeom>
          <a:noFill/>
          <a:ln w="19050">
            <a:solidFill>
              <a:srgbClr val="0070C0"/>
            </a:solidFill>
          </a:ln>
        </p:spPr>
        <p:txBody>
          <a:bodyPr wrap="square" rtlCol="0">
            <a:spAutoFit/>
          </a:bodyPr>
          <a:lstStyle/>
          <a:p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Контролни прегледи 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(6-8</a:t>
            </a:r>
            <a:r>
              <a:rPr lang="sr-Cyrl-R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недеља по предаји, пожељно је подложити протезу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en-GB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75161" y="2638379"/>
            <a:ext cx="2796177" cy="1821010"/>
          </a:xfrm>
          <a:prstGeom prst="rect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1467678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1" grpId="0" animBg="1"/>
      <p:bldP spid="13" grpId="0" animBg="1"/>
      <p:bldP spid="15" grpId="0" animBg="1"/>
      <p:bldP spid="1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1107831" y="1218164"/>
            <a:ext cx="716573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914400" y="148159"/>
            <a:ext cx="7552592" cy="954107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sr-Cyrl-CS" sz="2800" dirty="0"/>
              <a:t>Парцијална</a:t>
            </a:r>
            <a:r>
              <a:rPr lang="en-US" sz="2800" dirty="0"/>
              <a:t> </a:t>
            </a:r>
            <a:r>
              <a:rPr lang="sr-Cyrl-CS" sz="2800" dirty="0"/>
              <a:t>плочаста</a:t>
            </a:r>
            <a:r>
              <a:rPr lang="en-US" sz="2800" dirty="0"/>
              <a:t> </a:t>
            </a:r>
            <a:r>
              <a:rPr lang="sr-Cyrl-CS" sz="2800" dirty="0" smtClean="0"/>
              <a:t>протеза</a:t>
            </a:r>
          </a:p>
          <a:p>
            <a:pPr algn="ctr"/>
            <a:r>
              <a:rPr lang="sr-Cyrl-CS" sz="2800" dirty="0" smtClean="0"/>
              <a:t>- делови ППП -</a:t>
            </a:r>
            <a:endParaRPr lang="en-US" sz="2800" dirty="0"/>
          </a:p>
        </p:txBody>
      </p:sp>
      <p:sp>
        <p:nvSpPr>
          <p:cNvPr id="7" name="TextBox 5"/>
          <p:cNvSpPr txBox="1">
            <a:spLocks noChangeArrowheads="1"/>
          </p:cNvSpPr>
          <p:nvPr/>
        </p:nvSpPr>
        <p:spPr bwMode="auto">
          <a:xfrm>
            <a:off x="366224" y="1632208"/>
            <a:ext cx="2646606" cy="461963"/>
          </a:xfrm>
          <a:prstGeom prst="rect">
            <a:avLst/>
          </a:prstGeom>
          <a:solidFill>
            <a:srgbClr val="CCECFF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sr-Cyrl-CS" b="1" dirty="0" smtClean="0"/>
              <a:t>Протезно</a:t>
            </a:r>
            <a:r>
              <a:rPr lang="en-US" b="1" dirty="0" smtClean="0"/>
              <a:t> </a:t>
            </a:r>
            <a:r>
              <a:rPr lang="sr-Cyrl-CS" b="1" dirty="0" smtClean="0"/>
              <a:t>седло</a:t>
            </a:r>
            <a:endParaRPr lang="en-US" b="1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"/>
          <a:srcRect l="19138" t="18819" r="21528" b="10841"/>
          <a:stretch/>
        </p:blipFill>
        <p:spPr>
          <a:xfrm>
            <a:off x="5715002" y="2113789"/>
            <a:ext cx="2980592" cy="2338755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380392" y="2406208"/>
            <a:ext cx="292783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 Уметнуто седло</a:t>
            </a:r>
          </a:p>
          <a:p>
            <a:pPr marL="285750" indent="-285750">
              <a:buFontTx/>
              <a:buChar char="-"/>
            </a:pPr>
            <a:endParaRPr lang="sr-Cyrl-R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sr-Cyrl-R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 Слободно седло</a:t>
            </a:r>
            <a:endParaRPr lang="en-GB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4" name="Straight Arrow Connector 13"/>
          <p:cNvCxnSpPr/>
          <p:nvPr/>
        </p:nvCxnSpPr>
        <p:spPr>
          <a:xfrm>
            <a:off x="3552092" y="2663349"/>
            <a:ext cx="4369777" cy="537051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3552092" y="3283166"/>
            <a:ext cx="2479431" cy="137042"/>
          </a:xfrm>
          <a:prstGeom prst="straightConnector1">
            <a:avLst/>
          </a:prstGeom>
          <a:ln w="28575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3"/>
          <p:cNvSpPr>
            <a:spLocks noGrp="1" noRot="1" noChangeArrowheads="1"/>
          </p:cNvSpPr>
          <p:nvPr>
            <p:ph sz="quarter" idx="4294967295"/>
          </p:nvPr>
        </p:nvSpPr>
        <p:spPr>
          <a:xfrm>
            <a:off x="260717" y="4132384"/>
            <a:ext cx="5348778" cy="2530710"/>
          </a:xfrm>
          <a:solidFill>
            <a:schemeClr val="bg1">
              <a:lumMod val="85000"/>
            </a:schemeClr>
          </a:solidFill>
          <a:ln w="28575">
            <a:solidFill>
              <a:srgbClr val="002060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>
            <a:normAutofit lnSpcReduction="10000"/>
          </a:bodyPr>
          <a:lstStyle/>
          <a:p>
            <a:pPr marL="0" indent="0" eaLnBrk="1" hangingPunct="1">
              <a:lnSpc>
                <a:spcPct val="80000"/>
              </a:lnSpc>
              <a:buNone/>
            </a:pPr>
            <a:r>
              <a:rPr lang="sr-Cyrl-CS" altLang="en-US" sz="1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Улога протезног седла</a:t>
            </a:r>
            <a:r>
              <a:rPr lang="en-US" altLang="en-US" sz="18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sr-Cyrl-CS" altLang="en-US" sz="1800" b="1" u="sn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80000"/>
              </a:lnSpc>
              <a:buClrTx/>
              <a:buFont typeface="Wingdings" panose="05000000000000000000" pitchFamily="2" charset="2"/>
              <a:buChar char="§"/>
            </a:pPr>
            <a:r>
              <a:rPr lang="en-US" alt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alt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Надокнађује д</a:t>
            </a:r>
            <a:r>
              <a:rPr lang="en-US" alt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sr-Cyrl-CS" alt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 ресорбованог  алвеоларног гребена</a:t>
            </a:r>
            <a:r>
              <a:rPr lang="sl-SI" alt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sr-Cyrl-CS" alt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80000"/>
              </a:lnSpc>
              <a:buClrTx/>
              <a:buFont typeface="Wingdings" panose="05000000000000000000" pitchFamily="2" charset="2"/>
              <a:buChar char="§"/>
            </a:pPr>
            <a:r>
              <a:rPr lang="sr-Cyrl-CS" alt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Носи вештачке зубе и д</a:t>
            </a:r>
            <a:r>
              <a:rPr lang="en-US" alt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</a:t>
            </a:r>
            <a:r>
              <a:rPr lang="sr-Cyrl-CS" alt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 везе који спаја гингивални и </a:t>
            </a:r>
            <a:r>
              <a:rPr lang="en-US" alt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sr-Cyrl-CS" alt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дентални део протезе</a:t>
            </a:r>
            <a:r>
              <a:rPr lang="sl-SI" alt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sr-Cyrl-CS" alt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80000"/>
              </a:lnSpc>
              <a:buClrTx/>
              <a:buFont typeface="Wingdings" panose="05000000000000000000" pitchFamily="2" charset="2"/>
              <a:buChar char="§"/>
            </a:pPr>
            <a:r>
              <a:rPr lang="sr-Cyrl-CS" alt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Преко вештачких зуба прихвата оклузална оптерећења и </a:t>
            </a:r>
            <a:r>
              <a:rPr lang="en-US" alt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sr-Cyrl-CS" alt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преноси их на потпорна ткива</a:t>
            </a:r>
            <a:r>
              <a:rPr lang="en-US" alt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sr-Cyrl-CS" altLang="en-US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80000"/>
              </a:lnSpc>
              <a:buClrTx/>
              <a:buFont typeface="Wingdings" panose="05000000000000000000" pitchFamily="2" charset="2"/>
              <a:buChar char="§"/>
            </a:pPr>
            <a:r>
              <a:rPr lang="sr-Cyrl-CS" alt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Својим непосредним и стабилним односом према РАГ-у и ретенционим зубима стабилизује протезу заједно са протезном плочом</a:t>
            </a:r>
            <a:r>
              <a:rPr lang="en-US" alt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sr-Cyrl-CS" altLang="en-US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>
              <a:lnSpc>
                <a:spcPct val="80000"/>
              </a:lnSpc>
            </a:pPr>
            <a:endParaRPr lang="en-US" altLang="en-US" sz="2200" dirty="0" smtClean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8749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build="allAtOnce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/>
          <p:cNvCxnSpPr/>
          <p:nvPr/>
        </p:nvCxnSpPr>
        <p:spPr>
          <a:xfrm>
            <a:off x="905607" y="949569"/>
            <a:ext cx="716573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178169" y="282086"/>
            <a:ext cx="6778869" cy="523220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sr-Cyrl-CS" sz="2800" dirty="0" smtClean="0"/>
              <a:t>Парцијалне</a:t>
            </a:r>
            <a:r>
              <a:rPr lang="en-US" sz="2800" dirty="0" smtClean="0"/>
              <a:t> </a:t>
            </a:r>
            <a:r>
              <a:rPr lang="sr-Cyrl-CS" sz="2800" dirty="0" smtClean="0"/>
              <a:t>плочасте</a:t>
            </a:r>
            <a:r>
              <a:rPr lang="en-US" sz="2800" dirty="0" smtClean="0"/>
              <a:t> </a:t>
            </a:r>
            <a:r>
              <a:rPr lang="sr-Cyrl-CS" sz="2800" dirty="0" smtClean="0"/>
              <a:t>протезе - привремене</a:t>
            </a:r>
            <a:endParaRPr lang="en-US" sz="2800" dirty="0"/>
          </a:p>
        </p:txBody>
      </p:sp>
      <p:sp>
        <p:nvSpPr>
          <p:cNvPr id="7" name="TextBox 6"/>
          <p:cNvSpPr txBox="1"/>
          <p:nvPr/>
        </p:nvSpPr>
        <p:spPr>
          <a:xfrm>
            <a:off x="237391" y="2561206"/>
            <a:ext cx="2321170" cy="369332"/>
          </a:xfrm>
          <a:prstGeom prst="rect">
            <a:avLst/>
          </a:prstGeom>
          <a:solidFill>
            <a:srgbClr val="CCECFF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r>
              <a:rPr lang="sr-Cyrl-R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Нагризна протеза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237391" y="3150692"/>
            <a:ext cx="55127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sr-Cyrl-R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Поред вештачких зуба поседује продужетке или наливе преко оклузалних површна преосталих зуба</a:t>
            </a:r>
          </a:p>
          <a:p>
            <a:pPr marL="285750" indent="-285750">
              <a:buFontTx/>
              <a:buChar char="-"/>
            </a:pPr>
            <a:r>
              <a:rPr lang="sr-Cyrl-R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Ношење је ограничено</a:t>
            </a:r>
            <a:endParaRPr lang="en-GB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37391" y="1273506"/>
            <a:ext cx="3868616" cy="369332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r>
              <a:rPr lang="sr-Cyrl-R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Прелазна или интерим протеза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37391" y="1793419"/>
            <a:ext cx="695471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sr-Cyrl-R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Може се израдити у периоду од 3-90 дана после екстракције зуба</a:t>
            </a:r>
          </a:p>
          <a:p>
            <a:pPr marL="285750" indent="-285750">
              <a:buFontTx/>
              <a:buChar char="-"/>
            </a:pPr>
            <a:r>
              <a:rPr lang="sr-Cyrl-R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Улога је слична имедијатној, али је време израде различито</a:t>
            </a:r>
            <a:endParaRPr lang="en-GB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37391" y="4232998"/>
            <a:ext cx="5767755" cy="369332"/>
          </a:xfrm>
          <a:prstGeom prst="rect">
            <a:avLst/>
          </a:prstGeom>
          <a:solidFill>
            <a:srgbClr val="CCFF66"/>
          </a:solidFill>
          <a:ln>
            <a:solidFill>
              <a:schemeClr val="accent2">
                <a:lumMod val="75000"/>
              </a:schemeClr>
            </a:solidFill>
          </a:ln>
          <a:scene3d>
            <a:camera prst="orthographicFront"/>
            <a:lightRig rig="threePt" dir="t"/>
          </a:scene3d>
          <a:sp3d>
            <a:bevelT/>
          </a:sp3d>
        </p:spPr>
        <p:txBody>
          <a:bodyPr wrap="square" rtlCol="0">
            <a:spAutoFit/>
          </a:bodyPr>
          <a:lstStyle/>
          <a:p>
            <a:r>
              <a:rPr lang="sr-Cyrl-RS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Нагризни гребен и други оклузални сплинтови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37391" y="5011615"/>
            <a:ext cx="575896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Tx/>
              <a:buChar char="-"/>
            </a:pPr>
            <a:r>
              <a:rPr lang="sr-Cyrl-R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Индуковани у случајевима интезивне абразије зуба</a:t>
            </a:r>
          </a:p>
          <a:p>
            <a:pPr marL="285750" indent="-285750">
              <a:buFontTx/>
              <a:buChar char="-"/>
            </a:pPr>
            <a:r>
              <a:rPr lang="sr-Cyrl-R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Користе се за успостављање оптималних међувиличних односа</a:t>
            </a:r>
          </a:p>
          <a:p>
            <a:pPr marL="285750" indent="-285750">
              <a:buFontTx/>
              <a:buChar char="-"/>
            </a:pPr>
            <a:r>
              <a:rPr lang="sr-Cyrl-R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лечење краниомандибуларних дисфункција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15545" y="2145672"/>
            <a:ext cx="2752608" cy="1836017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15545" y="4678686"/>
            <a:ext cx="2628900" cy="174307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81699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2"/>
          <a:srcRect l="16554" r="15727"/>
          <a:stretch/>
        </p:blipFill>
        <p:spPr>
          <a:xfrm>
            <a:off x="5112852" y="2092570"/>
            <a:ext cx="4031148" cy="2971799"/>
          </a:xfrm>
          <a:prstGeom prst="rect">
            <a:avLst/>
          </a:prstGeom>
        </p:spPr>
      </p:pic>
      <p:cxnSp>
        <p:nvCxnSpPr>
          <p:cNvPr id="5" name="Straight Connector 4"/>
          <p:cNvCxnSpPr/>
          <p:nvPr/>
        </p:nvCxnSpPr>
        <p:spPr>
          <a:xfrm>
            <a:off x="905607" y="949569"/>
            <a:ext cx="716573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178169" y="282086"/>
            <a:ext cx="6778869" cy="523220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sr-Cyrl-CS" sz="2800" dirty="0" smtClean="0"/>
              <a:t>Парцијалне</a:t>
            </a:r>
            <a:r>
              <a:rPr lang="en-US" sz="2800" dirty="0" smtClean="0"/>
              <a:t> </a:t>
            </a:r>
            <a:r>
              <a:rPr lang="sr-Cyrl-CS" sz="2800" dirty="0" smtClean="0"/>
              <a:t>плочасте</a:t>
            </a:r>
            <a:r>
              <a:rPr lang="en-US" sz="2800" dirty="0" smtClean="0"/>
              <a:t> </a:t>
            </a:r>
            <a:r>
              <a:rPr lang="sr-Cyrl-CS" sz="2800" dirty="0" smtClean="0"/>
              <a:t>протезе - привремене</a:t>
            </a:r>
            <a:endParaRPr lang="en-US" sz="2800" dirty="0"/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249026" y="4080818"/>
            <a:ext cx="4989697" cy="2308324"/>
          </a:xfrm>
          <a:prstGeom prst="rect">
            <a:avLst/>
          </a:prstGeom>
          <a:solidFill>
            <a:schemeClr val="bg2">
              <a:lumMod val="90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 wrap="square" anchor="ctr">
            <a:spAutoFit/>
          </a:bodyPr>
          <a:lstStyle>
            <a:lvl1pPr indent="449263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sr-Cyrl-CS" sz="1800" b="1" dirty="0">
                <a:solidFill>
                  <a:srgbClr val="002060"/>
                </a:solidFill>
                <a:cs typeface="Times New Roman" panose="02020603050405020304" pitchFamily="18" charset="0"/>
              </a:rPr>
              <a:t>Трајна</a:t>
            </a:r>
            <a:r>
              <a:rPr lang="sr-Latn-CS" sz="1800" b="1" dirty="0">
                <a:solidFill>
                  <a:srgbClr val="002060"/>
                </a:solidFill>
                <a:cs typeface="Times New Roman" panose="02020603050405020304" pitchFamily="18" charset="0"/>
              </a:rPr>
              <a:t>, </a:t>
            </a:r>
            <a:r>
              <a:rPr lang="sr-Cyrl-CS" sz="1800" b="1" dirty="0">
                <a:solidFill>
                  <a:srgbClr val="002060"/>
                </a:solidFill>
                <a:cs typeface="Times New Roman" panose="02020603050405020304" pitchFamily="18" charset="0"/>
              </a:rPr>
              <a:t>дефинитивна</a:t>
            </a:r>
            <a:r>
              <a:rPr lang="sr-Latn-CS" sz="1800" b="1" dirty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sr-Cyrl-CS" sz="1800" b="1" dirty="0">
                <a:solidFill>
                  <a:srgbClr val="002060"/>
                </a:solidFill>
                <a:cs typeface="Times New Roman" panose="02020603050405020304" pitchFamily="18" charset="0"/>
              </a:rPr>
              <a:t>или</a:t>
            </a:r>
            <a:r>
              <a:rPr lang="sr-Latn-CS" sz="1800" b="1" dirty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sr-Cyrl-CS" sz="1800" b="1" dirty="0">
                <a:solidFill>
                  <a:srgbClr val="002060"/>
                </a:solidFill>
                <a:cs typeface="Times New Roman" panose="02020603050405020304" pitchFamily="18" charset="0"/>
              </a:rPr>
              <a:t>стална</a:t>
            </a:r>
            <a:r>
              <a:rPr lang="sr-Latn-CS" sz="1800" b="1" dirty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sr-Cyrl-CS" sz="1800" b="1" dirty="0">
                <a:solidFill>
                  <a:srgbClr val="002060"/>
                </a:solidFill>
                <a:cs typeface="Times New Roman" panose="02020603050405020304" pitchFamily="18" charset="0"/>
              </a:rPr>
              <a:t>парцијална</a:t>
            </a:r>
            <a:r>
              <a:rPr lang="sr-Latn-CS" sz="1800" b="1" dirty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sr-Cyrl-CS" sz="1800" b="1" dirty="0">
                <a:solidFill>
                  <a:srgbClr val="002060"/>
                </a:solidFill>
                <a:cs typeface="Times New Roman" panose="02020603050405020304" pitchFamily="18" charset="0"/>
              </a:rPr>
              <a:t>плочаста</a:t>
            </a:r>
            <a:r>
              <a:rPr lang="sr-Latn-CS" sz="1800" b="1" dirty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sr-Cyrl-CS" sz="1800" b="1" dirty="0">
                <a:solidFill>
                  <a:srgbClr val="002060"/>
                </a:solidFill>
                <a:cs typeface="Times New Roman" panose="02020603050405020304" pitchFamily="18" charset="0"/>
              </a:rPr>
              <a:t>протеза</a:t>
            </a:r>
            <a:r>
              <a:rPr lang="sr-Latn-C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sr-Cyrl-C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представља</a:t>
            </a:r>
            <a:r>
              <a:rPr lang="sr-Latn-C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sr-Cyrl-C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решење</a:t>
            </a:r>
            <a:r>
              <a:rPr lang="sr-Latn-C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sr-Cyrl-C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које</a:t>
            </a:r>
            <a:r>
              <a:rPr lang="sr-Latn-C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sr-Cyrl-C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би</a:t>
            </a:r>
            <a:r>
              <a:rPr lang="sr-Latn-C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sr-Cyrl-C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требало</a:t>
            </a:r>
            <a:r>
              <a:rPr lang="sr-Latn-C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sr-Cyrl-C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дуги</a:t>
            </a:r>
            <a:r>
              <a:rPr lang="sr-Latn-C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sr-Cyrl-C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низ</a:t>
            </a:r>
            <a:r>
              <a:rPr lang="sr-Latn-C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sr-Cyrl-C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година</a:t>
            </a:r>
            <a:r>
              <a:rPr lang="sr-Latn-C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sr-Cyrl-C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да</a:t>
            </a:r>
            <a:r>
              <a:rPr lang="sr-Latn-C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sr-Cyrl-C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има</a:t>
            </a:r>
            <a:r>
              <a:rPr lang="sr-Latn-C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sr-Cyrl-C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позитивне</a:t>
            </a:r>
            <a:r>
              <a:rPr lang="sr-Latn-C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sr-Cyrl-C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терапијске</a:t>
            </a:r>
            <a:r>
              <a:rPr lang="sr-Latn-C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sr-Cyrl-C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ефекте</a:t>
            </a:r>
            <a:r>
              <a:rPr lang="sr-Latn-C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, </a:t>
            </a:r>
            <a:r>
              <a:rPr lang="sr-Cyrl-C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а</a:t>
            </a:r>
            <a:r>
              <a:rPr lang="sr-Latn-C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sr-Cyrl-C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да</a:t>
            </a:r>
            <a:r>
              <a:rPr lang="sr-Latn-C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sr-Cyrl-C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при</a:t>
            </a:r>
            <a:r>
              <a:rPr lang="sr-Latn-C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sr-Cyrl-C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том</a:t>
            </a:r>
            <a:r>
              <a:rPr lang="sr-Latn-C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sr-Cyrl-C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има</a:t>
            </a:r>
            <a:r>
              <a:rPr lang="sr-Latn-C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sr-Cyrl-C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и</a:t>
            </a:r>
            <a:r>
              <a:rPr lang="sr-Latn-C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sr-Cyrl-C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профилактичку</a:t>
            </a:r>
            <a:r>
              <a:rPr lang="sr-Latn-C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sr-Cyrl-C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улогу</a:t>
            </a:r>
            <a:r>
              <a:rPr lang="sr-Latn-CS" sz="1800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.</a:t>
            </a:r>
            <a:r>
              <a:rPr lang="sr-Cyrl-RS" sz="1800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 Поседује </a:t>
            </a:r>
            <a:r>
              <a:rPr lang="sr-Cyrl-CS" sz="1800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улогу</a:t>
            </a:r>
            <a:r>
              <a:rPr lang="sr-Latn-CS" sz="1800" dirty="0" smtClean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sr-Cyrl-C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трајније</a:t>
            </a:r>
            <a:r>
              <a:rPr lang="sr-Latn-C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sr-Cyrl-C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надокнаде</a:t>
            </a:r>
            <a:r>
              <a:rPr lang="sr-Latn-C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sr-Cyrl-C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ако</a:t>
            </a:r>
            <a:r>
              <a:rPr lang="sr-Latn-C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sr-Cyrl-C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је</a:t>
            </a:r>
            <a:r>
              <a:rPr lang="sr-Latn-C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sr-Cyrl-C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у</a:t>
            </a:r>
            <a:r>
              <a:rPr lang="sr-Latn-C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sr-Cyrl-C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стању</a:t>
            </a:r>
            <a:r>
              <a:rPr lang="sr-Latn-C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sr-Cyrl-C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да</a:t>
            </a:r>
            <a:r>
              <a:rPr lang="sr-Latn-C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sr-Cyrl-C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искористи</a:t>
            </a:r>
            <a:r>
              <a:rPr lang="sr-Latn-C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sr-Cyrl-C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све</a:t>
            </a:r>
            <a:r>
              <a:rPr lang="sr-Latn-C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sr-Cyrl-C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расположиве</a:t>
            </a:r>
            <a:r>
              <a:rPr lang="sr-Latn-C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sr-Cyrl-C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капацитете</a:t>
            </a:r>
            <a:r>
              <a:rPr lang="sr-Latn-C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sr-Cyrl-C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потпорних</a:t>
            </a:r>
            <a:r>
              <a:rPr lang="sr-Latn-C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sr-Cyrl-C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ткива</a:t>
            </a:r>
            <a:r>
              <a:rPr lang="sr-Latn-C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sr-Cyrl-C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за</a:t>
            </a:r>
            <a:r>
              <a:rPr lang="sr-Latn-C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sr-Cyrl-C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пријем</a:t>
            </a:r>
            <a:r>
              <a:rPr lang="sr-Latn-C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sr-Cyrl-C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и</a:t>
            </a:r>
            <a:r>
              <a:rPr lang="sr-Latn-C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sr-Cyrl-C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дистрибуцију</a:t>
            </a:r>
            <a:r>
              <a:rPr lang="sr-Latn-C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sr-Cyrl-C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оклузалних</a:t>
            </a:r>
            <a:r>
              <a:rPr lang="sr-Latn-C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 </a:t>
            </a:r>
            <a:r>
              <a:rPr lang="sr-Cyrl-C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оптерећења</a:t>
            </a:r>
            <a:r>
              <a:rPr lang="sr-Latn-CS" sz="1800" dirty="0">
                <a:solidFill>
                  <a:srgbClr val="002060"/>
                </a:solidFill>
                <a:cs typeface="Times New Roman" panose="02020603050405020304" pitchFamily="18" charset="0"/>
              </a:rPr>
              <a:t>. </a:t>
            </a:r>
            <a:endParaRPr lang="en-US" sz="1800" dirty="0" smtClean="0">
              <a:solidFill>
                <a:srgbClr val="002060"/>
              </a:solidFill>
              <a:cs typeface="Times New Roman" panose="02020603050405020304" pitchFamily="18" charset="0"/>
            </a:endParaRPr>
          </a:p>
        </p:txBody>
      </p:sp>
      <p:sp>
        <p:nvSpPr>
          <p:cNvPr id="66563" name="Rectangle 2"/>
          <p:cNvSpPr>
            <a:spLocks noChangeArrowheads="1"/>
          </p:cNvSpPr>
          <p:nvPr/>
        </p:nvSpPr>
        <p:spPr bwMode="auto">
          <a:xfrm>
            <a:off x="374896" y="1545698"/>
            <a:ext cx="4737956" cy="1938992"/>
          </a:xfrm>
          <a:prstGeom prst="rect">
            <a:avLst/>
          </a:prstGeom>
          <a:solidFill>
            <a:srgbClr val="CCECFF"/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/>
          </a:sp3d>
          <a:extLst/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sr-Cyrl-CS" sz="2000" dirty="0">
                <a:solidFill>
                  <a:srgbClr val="002060"/>
                </a:solidFill>
              </a:rPr>
              <a:t>Под</a:t>
            </a:r>
            <a:r>
              <a:rPr lang="sr-Latn-CS" sz="2000" dirty="0">
                <a:solidFill>
                  <a:srgbClr val="002060"/>
                </a:solidFill>
              </a:rPr>
              <a:t> </a:t>
            </a:r>
            <a:r>
              <a:rPr lang="sr-Cyrl-CS" sz="2000" b="1" dirty="0">
                <a:solidFill>
                  <a:srgbClr val="002060"/>
                </a:solidFill>
              </a:rPr>
              <a:t>условно</a:t>
            </a:r>
            <a:r>
              <a:rPr lang="sr-Latn-CS" sz="2000" b="1" dirty="0">
                <a:solidFill>
                  <a:srgbClr val="002060"/>
                </a:solidFill>
              </a:rPr>
              <a:t> </a:t>
            </a:r>
            <a:r>
              <a:rPr lang="sr-Cyrl-CS" sz="2000" b="1" dirty="0">
                <a:solidFill>
                  <a:srgbClr val="002060"/>
                </a:solidFill>
              </a:rPr>
              <a:t>трајном</a:t>
            </a:r>
            <a:r>
              <a:rPr lang="sr-Latn-CS" sz="2000" b="1" dirty="0">
                <a:solidFill>
                  <a:srgbClr val="002060"/>
                </a:solidFill>
              </a:rPr>
              <a:t> </a:t>
            </a:r>
            <a:r>
              <a:rPr lang="sr-Cyrl-CS" sz="2000" b="1" dirty="0">
                <a:solidFill>
                  <a:srgbClr val="002060"/>
                </a:solidFill>
              </a:rPr>
              <a:t>парцијалном</a:t>
            </a:r>
            <a:r>
              <a:rPr lang="sr-Latn-CS" sz="2000" b="1" dirty="0">
                <a:solidFill>
                  <a:srgbClr val="002060"/>
                </a:solidFill>
              </a:rPr>
              <a:t> </a:t>
            </a:r>
            <a:r>
              <a:rPr lang="sr-Cyrl-CS" sz="2000" b="1" dirty="0">
                <a:solidFill>
                  <a:srgbClr val="002060"/>
                </a:solidFill>
              </a:rPr>
              <a:t>плочастом</a:t>
            </a:r>
            <a:r>
              <a:rPr lang="sr-Latn-CS" sz="2000" b="1" dirty="0">
                <a:solidFill>
                  <a:srgbClr val="002060"/>
                </a:solidFill>
              </a:rPr>
              <a:t> </a:t>
            </a:r>
            <a:r>
              <a:rPr lang="sr-Cyrl-CS" sz="2000" b="1" dirty="0">
                <a:solidFill>
                  <a:srgbClr val="002060"/>
                </a:solidFill>
              </a:rPr>
              <a:t>протезом</a:t>
            </a:r>
            <a:r>
              <a:rPr lang="sr-Latn-CS" sz="2000" b="1" dirty="0">
                <a:solidFill>
                  <a:srgbClr val="002060"/>
                </a:solidFill>
              </a:rPr>
              <a:t> </a:t>
            </a:r>
            <a:r>
              <a:rPr lang="sr-Cyrl-CS" sz="2000" dirty="0">
                <a:solidFill>
                  <a:srgbClr val="002060"/>
                </a:solidFill>
              </a:rPr>
              <a:t>подразумева</a:t>
            </a:r>
            <a:r>
              <a:rPr lang="sr-Latn-CS" sz="2000" dirty="0">
                <a:solidFill>
                  <a:srgbClr val="002060"/>
                </a:solidFill>
              </a:rPr>
              <a:t> </a:t>
            </a:r>
            <a:r>
              <a:rPr lang="sr-Cyrl-CS" sz="2000" dirty="0">
                <a:solidFill>
                  <a:srgbClr val="002060"/>
                </a:solidFill>
              </a:rPr>
              <a:t>се</a:t>
            </a:r>
            <a:r>
              <a:rPr lang="sr-Latn-CS" sz="2000" dirty="0">
                <a:solidFill>
                  <a:srgbClr val="002060"/>
                </a:solidFill>
              </a:rPr>
              <a:t> </a:t>
            </a:r>
            <a:r>
              <a:rPr lang="sr-Cyrl-CS" sz="2000" dirty="0">
                <a:solidFill>
                  <a:srgbClr val="002060"/>
                </a:solidFill>
              </a:rPr>
              <a:t>конструкционо</a:t>
            </a:r>
            <a:r>
              <a:rPr lang="sr-Latn-CS" sz="2000" dirty="0">
                <a:solidFill>
                  <a:srgbClr val="002060"/>
                </a:solidFill>
              </a:rPr>
              <a:t> </a:t>
            </a:r>
            <a:r>
              <a:rPr lang="sr-Cyrl-CS" sz="2000" dirty="0">
                <a:solidFill>
                  <a:srgbClr val="002060"/>
                </a:solidFill>
              </a:rPr>
              <a:t>сличан</a:t>
            </a:r>
            <a:r>
              <a:rPr lang="sr-Latn-CS" sz="2000" dirty="0">
                <a:solidFill>
                  <a:srgbClr val="002060"/>
                </a:solidFill>
              </a:rPr>
              <a:t> </a:t>
            </a:r>
            <a:r>
              <a:rPr lang="sr-Cyrl-CS" sz="2000" dirty="0">
                <a:solidFill>
                  <a:srgbClr val="002060"/>
                </a:solidFill>
              </a:rPr>
              <a:t>облик</a:t>
            </a:r>
            <a:r>
              <a:rPr lang="sr-Latn-CS" sz="2000" dirty="0">
                <a:solidFill>
                  <a:srgbClr val="002060"/>
                </a:solidFill>
              </a:rPr>
              <a:t> </a:t>
            </a:r>
            <a:r>
              <a:rPr lang="sr-Cyrl-CS" sz="2000" dirty="0">
                <a:solidFill>
                  <a:srgbClr val="002060"/>
                </a:solidFill>
              </a:rPr>
              <a:t>привременим</a:t>
            </a:r>
            <a:r>
              <a:rPr lang="sr-Latn-CS" sz="2000" dirty="0">
                <a:solidFill>
                  <a:srgbClr val="002060"/>
                </a:solidFill>
              </a:rPr>
              <a:t> </a:t>
            </a:r>
            <a:r>
              <a:rPr lang="sr-Cyrl-CS" sz="2000" dirty="0">
                <a:solidFill>
                  <a:srgbClr val="002060"/>
                </a:solidFill>
              </a:rPr>
              <a:t>парцијалним</a:t>
            </a:r>
            <a:r>
              <a:rPr lang="sr-Latn-CS" sz="2000" dirty="0">
                <a:solidFill>
                  <a:srgbClr val="002060"/>
                </a:solidFill>
              </a:rPr>
              <a:t> </a:t>
            </a:r>
            <a:r>
              <a:rPr lang="sr-Cyrl-CS" sz="2000" dirty="0">
                <a:solidFill>
                  <a:srgbClr val="002060"/>
                </a:solidFill>
              </a:rPr>
              <a:t>протезама</a:t>
            </a:r>
            <a:r>
              <a:rPr lang="sr-Latn-CS" sz="2000" dirty="0">
                <a:solidFill>
                  <a:srgbClr val="002060"/>
                </a:solidFill>
              </a:rPr>
              <a:t>, </a:t>
            </a:r>
            <a:r>
              <a:rPr lang="sr-Cyrl-CS" sz="2000" dirty="0">
                <a:solidFill>
                  <a:srgbClr val="002060"/>
                </a:solidFill>
              </a:rPr>
              <a:t>чија</a:t>
            </a:r>
            <a:r>
              <a:rPr lang="sr-Latn-CS" sz="2000" dirty="0">
                <a:solidFill>
                  <a:srgbClr val="002060"/>
                </a:solidFill>
              </a:rPr>
              <a:t> </a:t>
            </a:r>
            <a:r>
              <a:rPr lang="sr-Cyrl-CS" sz="2000" dirty="0">
                <a:solidFill>
                  <a:srgbClr val="002060"/>
                </a:solidFill>
              </a:rPr>
              <a:t>се</a:t>
            </a:r>
            <a:r>
              <a:rPr lang="sr-Latn-CS" sz="2000" dirty="0">
                <a:solidFill>
                  <a:srgbClr val="002060"/>
                </a:solidFill>
              </a:rPr>
              <a:t> </a:t>
            </a:r>
            <a:r>
              <a:rPr lang="sr-Cyrl-CS" sz="2000" dirty="0">
                <a:solidFill>
                  <a:srgbClr val="002060"/>
                </a:solidFill>
              </a:rPr>
              <a:t>израда</a:t>
            </a:r>
            <a:r>
              <a:rPr lang="sr-Latn-CS" sz="2000" dirty="0">
                <a:solidFill>
                  <a:srgbClr val="002060"/>
                </a:solidFill>
              </a:rPr>
              <a:t> </a:t>
            </a:r>
            <a:r>
              <a:rPr lang="sr-Cyrl-CS" sz="2000" dirty="0" smtClean="0">
                <a:solidFill>
                  <a:srgbClr val="002060"/>
                </a:solidFill>
              </a:rPr>
              <a:t>одлаже</a:t>
            </a:r>
            <a:r>
              <a:rPr lang="sr-Latn-CS" sz="2000" dirty="0" smtClean="0">
                <a:solidFill>
                  <a:srgbClr val="002060"/>
                </a:solidFill>
              </a:rPr>
              <a:t> </a:t>
            </a:r>
            <a:r>
              <a:rPr lang="sr-Cyrl-CS" sz="2000" dirty="0">
                <a:solidFill>
                  <a:srgbClr val="002060"/>
                </a:solidFill>
              </a:rPr>
              <a:t>на</a:t>
            </a:r>
            <a:r>
              <a:rPr lang="sr-Latn-CS" sz="2000" dirty="0">
                <a:solidFill>
                  <a:srgbClr val="002060"/>
                </a:solidFill>
              </a:rPr>
              <a:t> </a:t>
            </a:r>
            <a:r>
              <a:rPr lang="sr-Cyrl-CS" sz="2000" dirty="0">
                <a:solidFill>
                  <a:srgbClr val="002060"/>
                </a:solidFill>
              </a:rPr>
              <a:t>одређено</a:t>
            </a:r>
            <a:r>
              <a:rPr lang="sr-Latn-CS" sz="2000" dirty="0">
                <a:solidFill>
                  <a:srgbClr val="002060"/>
                </a:solidFill>
              </a:rPr>
              <a:t> </a:t>
            </a:r>
            <a:r>
              <a:rPr lang="sr-Cyrl-CS" sz="2000" dirty="0">
                <a:solidFill>
                  <a:srgbClr val="002060"/>
                </a:solidFill>
              </a:rPr>
              <a:t>време</a:t>
            </a:r>
            <a:r>
              <a:rPr lang="sr-Latn-CS" sz="2000" dirty="0">
                <a:solidFill>
                  <a:srgbClr val="002060"/>
                </a:solidFill>
              </a:rPr>
              <a:t> </a:t>
            </a:r>
            <a:r>
              <a:rPr lang="sr-Cyrl-CS" sz="2000" dirty="0">
                <a:solidFill>
                  <a:srgbClr val="002060"/>
                </a:solidFill>
              </a:rPr>
              <a:t>после</a:t>
            </a:r>
            <a:r>
              <a:rPr lang="sr-Latn-CS" sz="2000" dirty="0">
                <a:solidFill>
                  <a:srgbClr val="002060"/>
                </a:solidFill>
              </a:rPr>
              <a:t> </a:t>
            </a:r>
            <a:r>
              <a:rPr lang="sr-Cyrl-CS" sz="2000" dirty="0">
                <a:solidFill>
                  <a:srgbClr val="002060"/>
                </a:solidFill>
              </a:rPr>
              <a:t>вађења</a:t>
            </a:r>
            <a:r>
              <a:rPr lang="sr-Latn-CS" sz="2000" dirty="0">
                <a:solidFill>
                  <a:srgbClr val="002060"/>
                </a:solidFill>
              </a:rPr>
              <a:t> </a:t>
            </a:r>
            <a:r>
              <a:rPr lang="sr-Cyrl-CS" sz="2000" dirty="0">
                <a:solidFill>
                  <a:srgbClr val="002060"/>
                </a:solidFill>
              </a:rPr>
              <a:t>зуба</a:t>
            </a:r>
            <a:r>
              <a:rPr lang="sr-Latn-CS" sz="2000" dirty="0">
                <a:solidFill>
                  <a:srgbClr val="002060"/>
                </a:solidFill>
              </a:rPr>
              <a:t>. </a:t>
            </a:r>
            <a:endParaRPr lang="en-US" sz="20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1186"/>
    </mc:Choice>
    <mc:Fallback xmlns="">
      <p:transition spd="slow" advTm="3118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65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65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65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65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6563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4"/>
          <p:cNvSpPr>
            <a:spLocks noChangeArrowheads="1"/>
          </p:cNvSpPr>
          <p:nvPr/>
        </p:nvSpPr>
        <p:spPr bwMode="auto">
          <a:xfrm>
            <a:off x="0" y="809625"/>
            <a:ext cx="9144000" cy="461963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bs-Cyrl-BA" dirty="0"/>
              <a:t>ПИТАЊА</a:t>
            </a:r>
            <a:r>
              <a:rPr lang="bs-Latn-BA" dirty="0"/>
              <a:t> </a:t>
            </a:r>
            <a:r>
              <a:rPr lang="bs-Cyrl-BA" dirty="0"/>
              <a:t>ЗА</a:t>
            </a:r>
            <a:r>
              <a:rPr lang="bs-Latn-BA" dirty="0"/>
              <a:t> </a:t>
            </a:r>
            <a:r>
              <a:rPr lang="bs-Cyrl-BA" dirty="0"/>
              <a:t>АКТИВНОСТ</a:t>
            </a:r>
            <a:r>
              <a:rPr lang="bs-Latn-BA" dirty="0"/>
              <a:t> </a:t>
            </a:r>
            <a:r>
              <a:rPr lang="bs-Cyrl-BA" dirty="0"/>
              <a:t>У</a:t>
            </a:r>
            <a:r>
              <a:rPr lang="bs-Latn-BA" dirty="0"/>
              <a:t>  </a:t>
            </a:r>
            <a:r>
              <a:rPr lang="bs-Cyrl-BA" dirty="0"/>
              <a:t>НАСТАВИ</a:t>
            </a:r>
            <a:r>
              <a:rPr lang="bs-Latn-BA" dirty="0"/>
              <a:t> </a:t>
            </a:r>
            <a:r>
              <a:rPr lang="bs-Cyrl-BA" dirty="0"/>
              <a:t>ЗА</a:t>
            </a:r>
            <a:r>
              <a:rPr lang="bs-Latn-BA" dirty="0"/>
              <a:t> </a:t>
            </a:r>
            <a:r>
              <a:rPr lang="bs-Latn-BA" dirty="0" smtClean="0"/>
              <a:t>VIII  </a:t>
            </a:r>
            <a:r>
              <a:rPr lang="bs-Cyrl-BA" dirty="0"/>
              <a:t>НЕДЕЉУ</a:t>
            </a:r>
            <a:r>
              <a:rPr lang="bs-Latn-BA" dirty="0"/>
              <a:t>   </a:t>
            </a:r>
          </a:p>
        </p:txBody>
      </p:sp>
      <p:sp>
        <p:nvSpPr>
          <p:cNvPr id="68611" name="TextBox 2"/>
          <p:cNvSpPr txBox="1">
            <a:spLocks noChangeArrowheads="1"/>
          </p:cNvSpPr>
          <p:nvPr/>
        </p:nvSpPr>
        <p:spPr bwMode="auto">
          <a:xfrm>
            <a:off x="433388" y="1646238"/>
            <a:ext cx="8345487" cy="4832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457200" indent="-4572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buFont typeface="Calibri" panose="020F0502020204030204" pitchFamily="34" charset="0"/>
              <a:buAutoNum type="arabicPeriod"/>
            </a:pPr>
            <a:r>
              <a:rPr lang="sr-Cyrl-CS" sz="2200" dirty="0"/>
              <a:t>Делови</a:t>
            </a:r>
            <a:r>
              <a:rPr lang="en-US" sz="2200" dirty="0"/>
              <a:t> </a:t>
            </a:r>
            <a:r>
              <a:rPr lang="sr-Cyrl-CS" sz="2200" dirty="0"/>
              <a:t>парцијалне</a:t>
            </a:r>
            <a:r>
              <a:rPr lang="en-US" sz="2200" dirty="0"/>
              <a:t> </a:t>
            </a:r>
            <a:r>
              <a:rPr lang="sr-Cyrl-CS" sz="2200" dirty="0"/>
              <a:t>плочасте</a:t>
            </a:r>
            <a:r>
              <a:rPr lang="en-US" sz="2200" dirty="0"/>
              <a:t> </a:t>
            </a:r>
            <a:r>
              <a:rPr lang="sr-Cyrl-CS" sz="2200" dirty="0"/>
              <a:t>протезе</a:t>
            </a:r>
            <a:endParaRPr lang="en-US" sz="2200" dirty="0"/>
          </a:p>
          <a:p>
            <a:pPr>
              <a:buFont typeface="Calibri" panose="020F0502020204030204" pitchFamily="34" charset="0"/>
              <a:buAutoNum type="arabicPeriod"/>
            </a:pPr>
            <a:r>
              <a:rPr lang="sr-Cyrl-CS" sz="2200" dirty="0"/>
              <a:t>Гингивални</a:t>
            </a:r>
            <a:r>
              <a:rPr lang="en-US" sz="2200" dirty="0"/>
              <a:t> </a:t>
            </a:r>
            <a:r>
              <a:rPr lang="sr-Cyrl-CS" sz="2200" dirty="0"/>
              <a:t>део</a:t>
            </a:r>
            <a:r>
              <a:rPr lang="en-US" sz="2200" dirty="0"/>
              <a:t> </a:t>
            </a:r>
            <a:r>
              <a:rPr lang="sr-Cyrl-CS" sz="2200" dirty="0"/>
              <a:t>парцијалне</a:t>
            </a:r>
            <a:r>
              <a:rPr lang="en-US" sz="2200" dirty="0"/>
              <a:t> </a:t>
            </a:r>
            <a:r>
              <a:rPr lang="sr-Cyrl-CS" sz="2200" dirty="0"/>
              <a:t>плочасте</a:t>
            </a:r>
            <a:r>
              <a:rPr lang="en-US" sz="2200" dirty="0"/>
              <a:t> </a:t>
            </a:r>
            <a:r>
              <a:rPr lang="sr-Cyrl-CS" sz="2200" dirty="0"/>
              <a:t>протезе</a:t>
            </a:r>
            <a:r>
              <a:rPr lang="en-US" sz="2200" dirty="0"/>
              <a:t> (</a:t>
            </a:r>
            <a:r>
              <a:rPr lang="sr-Cyrl-CS" sz="2200" dirty="0"/>
              <a:t>протезна</a:t>
            </a:r>
            <a:r>
              <a:rPr lang="en-US" sz="2200" dirty="0"/>
              <a:t> </a:t>
            </a:r>
            <a:r>
              <a:rPr lang="sr-Cyrl-CS" sz="2200" dirty="0"/>
              <a:t>плоча</a:t>
            </a:r>
            <a:r>
              <a:rPr lang="en-US" sz="2200" dirty="0"/>
              <a:t>)</a:t>
            </a:r>
          </a:p>
          <a:p>
            <a:pPr>
              <a:buFont typeface="Calibri" panose="020F0502020204030204" pitchFamily="34" charset="0"/>
              <a:buAutoNum type="arabicPeriod"/>
            </a:pPr>
            <a:r>
              <a:rPr lang="sr-Cyrl-CS" sz="2200" dirty="0"/>
              <a:t>Гингивални</a:t>
            </a:r>
            <a:r>
              <a:rPr lang="en-US" sz="2200" dirty="0"/>
              <a:t> </a:t>
            </a:r>
            <a:r>
              <a:rPr lang="sr-Cyrl-CS" sz="2200" dirty="0"/>
              <a:t>део</a:t>
            </a:r>
            <a:r>
              <a:rPr lang="en-US" sz="2200" dirty="0"/>
              <a:t> </a:t>
            </a:r>
            <a:r>
              <a:rPr lang="sr-Cyrl-CS" sz="2200" dirty="0"/>
              <a:t>парцијалне</a:t>
            </a:r>
            <a:r>
              <a:rPr lang="en-US" sz="2200" dirty="0"/>
              <a:t> </a:t>
            </a:r>
            <a:r>
              <a:rPr lang="sr-Cyrl-CS" sz="2200" dirty="0"/>
              <a:t>плочасте</a:t>
            </a:r>
            <a:r>
              <a:rPr lang="en-US" sz="2200" dirty="0"/>
              <a:t> </a:t>
            </a:r>
            <a:r>
              <a:rPr lang="sr-Cyrl-CS" sz="2200" dirty="0"/>
              <a:t>протезе</a:t>
            </a:r>
            <a:r>
              <a:rPr lang="en-US" sz="2200" dirty="0"/>
              <a:t> (</a:t>
            </a:r>
            <a:r>
              <a:rPr lang="sr-Cyrl-CS" sz="2200" dirty="0"/>
              <a:t>протезно</a:t>
            </a:r>
            <a:r>
              <a:rPr lang="en-US" sz="2200" dirty="0"/>
              <a:t> </a:t>
            </a:r>
            <a:r>
              <a:rPr lang="sr-Cyrl-CS" sz="2200" dirty="0"/>
              <a:t>седло</a:t>
            </a:r>
            <a:r>
              <a:rPr lang="en-US" sz="2200" dirty="0"/>
              <a:t>)</a:t>
            </a:r>
          </a:p>
          <a:p>
            <a:pPr>
              <a:buFont typeface="Calibri" panose="020F0502020204030204" pitchFamily="34" charset="0"/>
              <a:buAutoNum type="arabicPeriod"/>
            </a:pPr>
            <a:r>
              <a:rPr lang="sr-Cyrl-CS" sz="2200" dirty="0"/>
              <a:t>Гингивални</a:t>
            </a:r>
            <a:r>
              <a:rPr lang="en-US" sz="2200" dirty="0"/>
              <a:t> </a:t>
            </a:r>
            <a:r>
              <a:rPr lang="sr-Cyrl-CS" sz="2200" dirty="0"/>
              <a:t>део</a:t>
            </a:r>
            <a:r>
              <a:rPr lang="en-US" sz="2200" dirty="0"/>
              <a:t> </a:t>
            </a:r>
            <a:r>
              <a:rPr lang="sr-Cyrl-CS" sz="2200" dirty="0"/>
              <a:t>парцијалне</a:t>
            </a:r>
            <a:r>
              <a:rPr lang="en-US" sz="2200" dirty="0"/>
              <a:t> </a:t>
            </a:r>
            <a:r>
              <a:rPr lang="sr-Cyrl-CS" sz="2200" dirty="0"/>
              <a:t>плочасте</a:t>
            </a:r>
            <a:r>
              <a:rPr lang="en-US" sz="2200" dirty="0"/>
              <a:t> </a:t>
            </a:r>
            <a:r>
              <a:rPr lang="sr-Cyrl-CS" sz="2200" dirty="0"/>
              <a:t>протезе</a:t>
            </a:r>
            <a:r>
              <a:rPr lang="en-US" sz="2200" dirty="0"/>
              <a:t> (</a:t>
            </a:r>
            <a:r>
              <a:rPr lang="sr-Cyrl-CS" sz="2200" dirty="0"/>
              <a:t>екстензија</a:t>
            </a:r>
            <a:r>
              <a:rPr lang="en-US" sz="2200" dirty="0"/>
              <a:t> </a:t>
            </a:r>
            <a:r>
              <a:rPr lang="sr-Cyrl-CS" sz="2200" dirty="0"/>
              <a:t>протезних</a:t>
            </a:r>
            <a:r>
              <a:rPr lang="en-US" sz="2200" dirty="0"/>
              <a:t> </a:t>
            </a:r>
            <a:r>
              <a:rPr lang="sr-Cyrl-CS" sz="2200" dirty="0"/>
              <a:t>сдала</a:t>
            </a:r>
            <a:r>
              <a:rPr lang="en-US" sz="2200" dirty="0"/>
              <a:t>)</a:t>
            </a:r>
          </a:p>
          <a:p>
            <a:pPr>
              <a:buFont typeface="Calibri" panose="020F0502020204030204" pitchFamily="34" charset="0"/>
              <a:buAutoNum type="arabicPeriod"/>
            </a:pPr>
            <a:r>
              <a:rPr lang="sr-Cyrl-CS" sz="2200" dirty="0"/>
              <a:t>Дентални</a:t>
            </a:r>
            <a:r>
              <a:rPr lang="en-US" sz="2200" dirty="0"/>
              <a:t> </a:t>
            </a:r>
            <a:r>
              <a:rPr lang="sr-Cyrl-CS" sz="2200" dirty="0"/>
              <a:t>део</a:t>
            </a:r>
            <a:r>
              <a:rPr lang="en-US" sz="2200" dirty="0"/>
              <a:t> </a:t>
            </a:r>
            <a:r>
              <a:rPr lang="sr-Cyrl-CS" sz="2200" dirty="0"/>
              <a:t>парцијалне</a:t>
            </a:r>
            <a:r>
              <a:rPr lang="en-US" sz="2200" dirty="0"/>
              <a:t> </a:t>
            </a:r>
            <a:r>
              <a:rPr lang="sr-Cyrl-CS" sz="2200" dirty="0"/>
              <a:t>плочасте</a:t>
            </a:r>
            <a:r>
              <a:rPr lang="en-US" sz="2200" dirty="0"/>
              <a:t> </a:t>
            </a:r>
            <a:r>
              <a:rPr lang="sr-Cyrl-CS" sz="2200" dirty="0"/>
              <a:t>протезе</a:t>
            </a:r>
            <a:r>
              <a:rPr lang="en-US" sz="2200" dirty="0"/>
              <a:t> </a:t>
            </a:r>
          </a:p>
          <a:p>
            <a:pPr>
              <a:buFont typeface="Calibri" panose="020F0502020204030204" pitchFamily="34" charset="0"/>
              <a:buAutoNum type="arabicPeriod"/>
            </a:pPr>
            <a:r>
              <a:rPr lang="sr-Cyrl-CS" sz="2200" dirty="0"/>
              <a:t>Оптерећење</a:t>
            </a:r>
            <a:r>
              <a:rPr lang="en-US" sz="2200" dirty="0"/>
              <a:t> </a:t>
            </a:r>
            <a:r>
              <a:rPr lang="sr-Cyrl-CS" sz="2200" dirty="0"/>
              <a:t>потпорних</a:t>
            </a:r>
            <a:r>
              <a:rPr lang="en-US" sz="2200" dirty="0"/>
              <a:t> </a:t>
            </a:r>
            <a:r>
              <a:rPr lang="sr-Cyrl-CS" sz="2200" dirty="0"/>
              <a:t>ткива</a:t>
            </a:r>
            <a:r>
              <a:rPr lang="en-US" sz="2200" dirty="0"/>
              <a:t> </a:t>
            </a:r>
            <a:r>
              <a:rPr lang="sr-Cyrl-CS" sz="2200" dirty="0"/>
              <a:t>парцијалном</a:t>
            </a:r>
            <a:r>
              <a:rPr lang="en-US" sz="2200" dirty="0"/>
              <a:t> </a:t>
            </a:r>
            <a:r>
              <a:rPr lang="sr-Cyrl-CS" sz="2200" dirty="0"/>
              <a:t>плочастом</a:t>
            </a:r>
            <a:r>
              <a:rPr lang="en-US" sz="2200" dirty="0"/>
              <a:t> </a:t>
            </a:r>
            <a:r>
              <a:rPr lang="sr-Cyrl-CS" sz="2200" dirty="0"/>
              <a:t>протезом</a:t>
            </a:r>
            <a:endParaRPr lang="en-US" sz="2200" dirty="0"/>
          </a:p>
          <a:p>
            <a:pPr>
              <a:buFont typeface="Calibri" panose="020F0502020204030204" pitchFamily="34" charset="0"/>
              <a:buAutoNum type="arabicPeriod"/>
            </a:pPr>
            <a:r>
              <a:rPr lang="sr-Cyrl-CS" sz="2200" dirty="0"/>
              <a:t>Дејство</a:t>
            </a:r>
            <a:r>
              <a:rPr lang="en-US" sz="2200" dirty="0"/>
              <a:t> </a:t>
            </a:r>
            <a:r>
              <a:rPr lang="sr-Cyrl-CS" sz="2200" dirty="0"/>
              <a:t>сила</a:t>
            </a:r>
            <a:r>
              <a:rPr lang="en-US" sz="2200" dirty="0"/>
              <a:t> </a:t>
            </a:r>
            <a:r>
              <a:rPr lang="sr-Cyrl-CS" sz="2200" dirty="0"/>
              <a:t>на</a:t>
            </a:r>
            <a:r>
              <a:rPr lang="en-US" sz="2200" dirty="0"/>
              <a:t> </a:t>
            </a:r>
            <a:r>
              <a:rPr lang="sr-Cyrl-CS" sz="2200" dirty="0"/>
              <a:t>парцијалне</a:t>
            </a:r>
            <a:r>
              <a:rPr lang="en-US" sz="2200" dirty="0"/>
              <a:t> </a:t>
            </a:r>
            <a:r>
              <a:rPr lang="sr-Cyrl-CS" sz="2200" dirty="0"/>
              <a:t>плочасте</a:t>
            </a:r>
            <a:r>
              <a:rPr lang="en-US" sz="2200" dirty="0"/>
              <a:t> </a:t>
            </a:r>
            <a:r>
              <a:rPr lang="sr-Cyrl-CS" sz="2200" dirty="0"/>
              <a:t>протезе</a:t>
            </a:r>
            <a:r>
              <a:rPr lang="en-US" sz="2200" dirty="0"/>
              <a:t> </a:t>
            </a:r>
          </a:p>
          <a:p>
            <a:pPr>
              <a:buFont typeface="Calibri" panose="020F0502020204030204" pitchFamily="34" charset="0"/>
              <a:buAutoNum type="arabicPeriod"/>
            </a:pPr>
            <a:r>
              <a:rPr lang="sr-Cyrl-CS" sz="2200" dirty="0"/>
              <a:t>Идикације</a:t>
            </a:r>
            <a:r>
              <a:rPr lang="en-US" sz="2200" dirty="0"/>
              <a:t> </a:t>
            </a:r>
            <a:r>
              <a:rPr lang="sr-Cyrl-CS" sz="2200" dirty="0"/>
              <a:t>за</a:t>
            </a:r>
            <a:r>
              <a:rPr lang="en-US" sz="2200" dirty="0"/>
              <a:t> </a:t>
            </a:r>
            <a:r>
              <a:rPr lang="sr-Cyrl-CS" sz="2200" dirty="0"/>
              <a:t>израду</a:t>
            </a:r>
            <a:r>
              <a:rPr lang="en-US" sz="2200" dirty="0"/>
              <a:t> </a:t>
            </a:r>
            <a:r>
              <a:rPr lang="sr-Cyrl-CS" sz="2200" dirty="0"/>
              <a:t>парцијалне</a:t>
            </a:r>
            <a:r>
              <a:rPr lang="en-US" sz="2200" dirty="0"/>
              <a:t> </a:t>
            </a:r>
            <a:r>
              <a:rPr lang="sr-Cyrl-CS" sz="2200" dirty="0"/>
              <a:t>плочасте</a:t>
            </a:r>
            <a:r>
              <a:rPr lang="en-US" sz="2200" dirty="0"/>
              <a:t> </a:t>
            </a:r>
            <a:r>
              <a:rPr lang="sr-Cyrl-CS" sz="2200" dirty="0"/>
              <a:t>протезе</a:t>
            </a:r>
            <a:r>
              <a:rPr lang="en-US" sz="2200" dirty="0"/>
              <a:t> </a:t>
            </a:r>
          </a:p>
          <a:p>
            <a:pPr>
              <a:buFont typeface="Calibri" panose="020F0502020204030204" pitchFamily="34" charset="0"/>
              <a:buAutoNum type="arabicPeriod"/>
            </a:pPr>
            <a:r>
              <a:rPr lang="sr-Cyrl-CS" sz="2200" dirty="0"/>
              <a:t>Контраиндикације</a:t>
            </a:r>
            <a:r>
              <a:rPr lang="en-US" sz="2200" dirty="0"/>
              <a:t> </a:t>
            </a:r>
            <a:r>
              <a:rPr lang="sr-Cyrl-CS" sz="2200" dirty="0"/>
              <a:t>за</a:t>
            </a:r>
            <a:r>
              <a:rPr lang="en-US" sz="2200" dirty="0"/>
              <a:t> </a:t>
            </a:r>
            <a:r>
              <a:rPr lang="sr-Cyrl-CS" sz="2200" dirty="0"/>
              <a:t>израду</a:t>
            </a:r>
            <a:r>
              <a:rPr lang="en-US" sz="2200" dirty="0"/>
              <a:t> </a:t>
            </a:r>
            <a:r>
              <a:rPr lang="sr-Cyrl-CS" sz="2200" dirty="0"/>
              <a:t>парцијалне</a:t>
            </a:r>
            <a:r>
              <a:rPr lang="en-US" sz="2200" dirty="0"/>
              <a:t> </a:t>
            </a:r>
            <a:r>
              <a:rPr lang="sr-Cyrl-CS" sz="2200" dirty="0"/>
              <a:t>плочасте</a:t>
            </a:r>
            <a:r>
              <a:rPr lang="en-US" sz="2200" dirty="0"/>
              <a:t> </a:t>
            </a:r>
            <a:r>
              <a:rPr lang="sr-Cyrl-CS" sz="2200" dirty="0"/>
              <a:t>протезе</a:t>
            </a:r>
            <a:r>
              <a:rPr lang="en-US" sz="2200" dirty="0"/>
              <a:t> </a:t>
            </a:r>
          </a:p>
          <a:p>
            <a:pPr>
              <a:buFont typeface="Calibri" panose="020F0502020204030204" pitchFamily="34" charset="0"/>
              <a:buAutoNum type="arabicPeriod"/>
            </a:pPr>
            <a:r>
              <a:rPr lang="sr-Cyrl-CS" sz="2200" dirty="0"/>
              <a:t>Промене</a:t>
            </a:r>
            <a:r>
              <a:rPr lang="en-US" sz="2200" dirty="0"/>
              <a:t> </a:t>
            </a:r>
            <a:r>
              <a:rPr lang="sr-Cyrl-CS" sz="2200" dirty="0"/>
              <a:t>на</a:t>
            </a:r>
            <a:r>
              <a:rPr lang="en-US" sz="2200" dirty="0"/>
              <a:t> </a:t>
            </a:r>
            <a:r>
              <a:rPr lang="sr-Cyrl-CS" sz="2200" dirty="0"/>
              <a:t>безубим</a:t>
            </a:r>
            <a:r>
              <a:rPr lang="en-US" sz="2200" dirty="0"/>
              <a:t> </a:t>
            </a:r>
            <a:r>
              <a:rPr lang="sr-Cyrl-CS" sz="2200" dirty="0"/>
              <a:t>алвеоларним</a:t>
            </a:r>
            <a:r>
              <a:rPr lang="en-US" sz="2200" dirty="0"/>
              <a:t> </a:t>
            </a:r>
            <a:r>
              <a:rPr lang="sr-Cyrl-CS" sz="2200" dirty="0"/>
              <a:t>гребенима</a:t>
            </a:r>
            <a:r>
              <a:rPr lang="en-US" sz="2200" dirty="0"/>
              <a:t> </a:t>
            </a:r>
            <a:r>
              <a:rPr lang="sr-Cyrl-CS" sz="2200" dirty="0"/>
              <a:t>након</a:t>
            </a:r>
            <a:r>
              <a:rPr lang="en-US" sz="2200" dirty="0"/>
              <a:t> </a:t>
            </a:r>
            <a:r>
              <a:rPr lang="sr-Cyrl-CS" sz="2200" dirty="0"/>
              <a:t>екстракције</a:t>
            </a:r>
            <a:r>
              <a:rPr lang="en-US" sz="2200" dirty="0"/>
              <a:t> </a:t>
            </a:r>
            <a:r>
              <a:rPr lang="sr-Cyrl-CS" sz="2200" dirty="0"/>
              <a:t>зуба</a:t>
            </a:r>
            <a:endParaRPr lang="en-US" sz="2200" dirty="0"/>
          </a:p>
          <a:p>
            <a:pPr>
              <a:buFont typeface="Calibri" panose="020F0502020204030204" pitchFamily="34" charset="0"/>
              <a:buAutoNum type="arabicPeriod"/>
            </a:pPr>
            <a:endParaRPr lang="en-US" sz="2200" dirty="0"/>
          </a:p>
          <a:p>
            <a:pPr>
              <a:buFont typeface="Calibri" panose="020F0502020204030204" pitchFamily="34" charset="0"/>
              <a:buAutoNum type="arabicPeriod"/>
            </a:pPr>
            <a:endParaRPr lang="en-US" sz="2200" dirty="0"/>
          </a:p>
        </p:txBody>
      </p:sp>
      <p:cxnSp>
        <p:nvCxnSpPr>
          <p:cNvPr id="5" name="Straight Connector 4"/>
          <p:cNvCxnSpPr/>
          <p:nvPr/>
        </p:nvCxnSpPr>
        <p:spPr>
          <a:xfrm>
            <a:off x="433388" y="1271588"/>
            <a:ext cx="834548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59190"/>
    </mc:Choice>
    <mc:Fallback xmlns="">
      <p:transition spd="slow" advTm="59190"/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5" name="TextBox 2"/>
          <p:cNvSpPr txBox="1">
            <a:spLocks noChangeArrowheads="1"/>
          </p:cNvSpPr>
          <p:nvPr/>
        </p:nvSpPr>
        <p:spPr bwMode="auto">
          <a:xfrm>
            <a:off x="596900" y="1690688"/>
            <a:ext cx="8132763" cy="4494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en-US" sz="2200" dirty="0"/>
              <a:t>11. </a:t>
            </a:r>
            <a:r>
              <a:rPr lang="fr-FR" sz="2200" dirty="0" err="1"/>
              <a:t>Привремене</a:t>
            </a:r>
            <a:r>
              <a:rPr lang="fr-FR" sz="2200" dirty="0"/>
              <a:t> </a:t>
            </a:r>
            <a:r>
              <a:rPr lang="fr-FR" sz="2200" dirty="0" err="1"/>
              <a:t>парцијалне</a:t>
            </a:r>
            <a:r>
              <a:rPr lang="fr-FR" sz="2200" dirty="0"/>
              <a:t> </a:t>
            </a:r>
            <a:r>
              <a:rPr lang="fr-FR" sz="2200" dirty="0" err="1"/>
              <a:t>плочасте</a:t>
            </a:r>
            <a:r>
              <a:rPr lang="fr-FR" sz="2200" dirty="0"/>
              <a:t> </a:t>
            </a:r>
            <a:r>
              <a:rPr lang="fr-FR" sz="2200" dirty="0" err="1"/>
              <a:t>протезе</a:t>
            </a:r>
            <a:endParaRPr lang="en-US" sz="2200" dirty="0"/>
          </a:p>
          <a:p>
            <a:r>
              <a:rPr lang="en-US" sz="2200" dirty="0"/>
              <a:t>12. </a:t>
            </a:r>
            <a:r>
              <a:rPr lang="sr-Cyrl-CS" sz="2200" dirty="0"/>
              <a:t>Имедијатне</a:t>
            </a:r>
            <a:r>
              <a:rPr lang="en-US" sz="2200" dirty="0"/>
              <a:t> </a:t>
            </a:r>
            <a:r>
              <a:rPr lang="sr-Cyrl-CS" sz="2200" dirty="0"/>
              <a:t>парцијалне</a:t>
            </a:r>
            <a:r>
              <a:rPr lang="en-US" sz="2200" dirty="0"/>
              <a:t> </a:t>
            </a:r>
            <a:r>
              <a:rPr lang="sr-Cyrl-CS" sz="2200" dirty="0"/>
              <a:t>протезе</a:t>
            </a:r>
            <a:endParaRPr lang="en-US" sz="2200" dirty="0"/>
          </a:p>
          <a:p>
            <a:r>
              <a:rPr lang="en-US" sz="2200" dirty="0"/>
              <a:t>13. </a:t>
            </a:r>
            <a:r>
              <a:rPr lang="sr-Cyrl-CS" sz="2200" dirty="0"/>
              <a:t>Индикације</a:t>
            </a:r>
            <a:r>
              <a:rPr lang="en-US" sz="2200" dirty="0"/>
              <a:t> </a:t>
            </a:r>
            <a:r>
              <a:rPr lang="sr-Cyrl-CS" sz="2200" dirty="0"/>
              <a:t>и</a:t>
            </a:r>
            <a:r>
              <a:rPr lang="en-US" sz="2200" dirty="0"/>
              <a:t> </a:t>
            </a:r>
            <a:r>
              <a:rPr lang="sr-Cyrl-CS" sz="2200" dirty="0"/>
              <a:t>контраиндикације</a:t>
            </a:r>
            <a:r>
              <a:rPr lang="en-US" sz="2200" dirty="0"/>
              <a:t> </a:t>
            </a:r>
            <a:r>
              <a:rPr lang="sr-Cyrl-CS" sz="2200" dirty="0"/>
              <a:t>за</a:t>
            </a:r>
            <a:r>
              <a:rPr lang="en-US" sz="2200" dirty="0"/>
              <a:t> </a:t>
            </a:r>
            <a:r>
              <a:rPr lang="sr-Cyrl-CS" sz="2200" dirty="0"/>
              <a:t>имедијатне</a:t>
            </a:r>
            <a:r>
              <a:rPr lang="en-US" sz="2200" dirty="0"/>
              <a:t> </a:t>
            </a:r>
          </a:p>
          <a:p>
            <a:r>
              <a:rPr lang="en-US" sz="2200" dirty="0"/>
              <a:t>      </a:t>
            </a:r>
            <a:r>
              <a:rPr lang="sr-Cyrl-CS" sz="2200" dirty="0"/>
              <a:t>парцијалне</a:t>
            </a:r>
            <a:r>
              <a:rPr lang="en-US" sz="2200" dirty="0"/>
              <a:t> </a:t>
            </a:r>
            <a:r>
              <a:rPr lang="sr-Cyrl-CS" sz="2200" dirty="0"/>
              <a:t>протезе</a:t>
            </a:r>
            <a:endParaRPr lang="en-US" sz="2200" dirty="0"/>
          </a:p>
          <a:p>
            <a:r>
              <a:rPr lang="en-US" sz="2200" dirty="0"/>
              <a:t>14. </a:t>
            </a:r>
            <a:r>
              <a:rPr lang="fr-FR" sz="2200" dirty="0" err="1"/>
              <a:t>Условно</a:t>
            </a:r>
            <a:r>
              <a:rPr lang="en-US" sz="2200" dirty="0"/>
              <a:t> </a:t>
            </a:r>
            <a:r>
              <a:rPr lang="fr-FR" sz="2200" dirty="0" err="1"/>
              <a:t>трајне</a:t>
            </a:r>
            <a:r>
              <a:rPr lang="fr-FR" sz="2200" dirty="0"/>
              <a:t> </a:t>
            </a:r>
            <a:r>
              <a:rPr lang="fr-FR" sz="2200" dirty="0" err="1"/>
              <a:t>пацијалне</a:t>
            </a:r>
            <a:r>
              <a:rPr lang="fr-FR" sz="2200" dirty="0"/>
              <a:t> </a:t>
            </a:r>
            <a:r>
              <a:rPr lang="fr-FR" sz="2200" dirty="0" err="1"/>
              <a:t>плочасте</a:t>
            </a:r>
            <a:r>
              <a:rPr lang="fr-FR" sz="2200" dirty="0"/>
              <a:t> </a:t>
            </a:r>
            <a:r>
              <a:rPr lang="fr-FR" sz="2200" dirty="0" err="1"/>
              <a:t>протезе</a:t>
            </a:r>
            <a:endParaRPr lang="en-US" sz="2200" dirty="0"/>
          </a:p>
          <a:p>
            <a:r>
              <a:rPr lang="en-US" sz="2200" dirty="0"/>
              <a:t>15. </a:t>
            </a:r>
            <a:r>
              <a:rPr lang="sr-Cyrl-CS" sz="2200" dirty="0"/>
              <a:t>Индикације</a:t>
            </a:r>
            <a:r>
              <a:rPr lang="en-US" sz="2200" dirty="0"/>
              <a:t> </a:t>
            </a:r>
            <a:r>
              <a:rPr lang="sr-Cyrl-CS" sz="2200" dirty="0"/>
              <a:t>и</a:t>
            </a:r>
            <a:r>
              <a:rPr lang="en-US" sz="2200" dirty="0"/>
              <a:t> </a:t>
            </a:r>
            <a:r>
              <a:rPr lang="sr-Cyrl-CS" sz="2200" dirty="0"/>
              <a:t>контраиндикације</a:t>
            </a:r>
            <a:r>
              <a:rPr lang="en-US" sz="2200" dirty="0"/>
              <a:t> </a:t>
            </a:r>
            <a:r>
              <a:rPr lang="sr-Cyrl-CS" sz="2200" dirty="0"/>
              <a:t>за</a:t>
            </a:r>
            <a:r>
              <a:rPr lang="en-US" sz="2200" dirty="0"/>
              <a:t> </a:t>
            </a:r>
            <a:r>
              <a:rPr lang="sr-Cyrl-CS" sz="2200" dirty="0"/>
              <a:t>у</a:t>
            </a:r>
            <a:r>
              <a:rPr lang="fr-FR" sz="2200" dirty="0" err="1"/>
              <a:t>словно</a:t>
            </a:r>
            <a:r>
              <a:rPr lang="en-US" sz="2200" dirty="0"/>
              <a:t> </a:t>
            </a:r>
            <a:r>
              <a:rPr lang="fr-FR" sz="2200" dirty="0" err="1"/>
              <a:t>трајне</a:t>
            </a:r>
            <a:r>
              <a:rPr lang="fr-FR" sz="2200" dirty="0"/>
              <a:t> </a:t>
            </a:r>
            <a:endParaRPr lang="en-US" sz="2200" dirty="0"/>
          </a:p>
          <a:p>
            <a:r>
              <a:rPr lang="en-US" sz="2200" dirty="0"/>
              <a:t>      </a:t>
            </a:r>
            <a:r>
              <a:rPr lang="fr-FR" sz="2200" dirty="0" err="1"/>
              <a:t>пацијалне</a:t>
            </a:r>
            <a:r>
              <a:rPr lang="en-US" sz="2200" dirty="0"/>
              <a:t> </a:t>
            </a:r>
            <a:r>
              <a:rPr lang="fr-FR" sz="2200" dirty="0" err="1"/>
              <a:t>плочасте</a:t>
            </a:r>
            <a:r>
              <a:rPr lang="fr-FR" sz="2200" dirty="0"/>
              <a:t> </a:t>
            </a:r>
            <a:r>
              <a:rPr lang="fr-FR" sz="2200" dirty="0" err="1"/>
              <a:t>протезе</a:t>
            </a:r>
            <a:endParaRPr lang="en-US" sz="2200" dirty="0"/>
          </a:p>
          <a:p>
            <a:r>
              <a:rPr lang="en-US" sz="2200" dirty="0"/>
              <a:t>16.</a:t>
            </a:r>
            <a:r>
              <a:rPr lang="fr-FR" sz="2200" dirty="0"/>
              <a:t> </a:t>
            </a:r>
            <a:r>
              <a:rPr lang="fr-FR" sz="2200" dirty="0" err="1"/>
              <a:t>Трајне</a:t>
            </a:r>
            <a:r>
              <a:rPr lang="en-US" sz="2200" dirty="0"/>
              <a:t> </a:t>
            </a:r>
            <a:r>
              <a:rPr lang="fr-FR" sz="2200" dirty="0" err="1"/>
              <a:t>парцијалне</a:t>
            </a:r>
            <a:r>
              <a:rPr lang="fr-FR" sz="2200" dirty="0"/>
              <a:t> </a:t>
            </a:r>
            <a:r>
              <a:rPr lang="fr-FR" sz="2200" dirty="0" err="1"/>
              <a:t>плочасте</a:t>
            </a:r>
            <a:r>
              <a:rPr lang="fr-FR" sz="2200" dirty="0"/>
              <a:t> </a:t>
            </a:r>
            <a:r>
              <a:rPr lang="fr-FR" sz="2200" dirty="0" err="1"/>
              <a:t>протезе</a:t>
            </a:r>
            <a:endParaRPr lang="en-US" sz="2200" dirty="0"/>
          </a:p>
          <a:p>
            <a:r>
              <a:rPr lang="en-US" sz="2200" dirty="0"/>
              <a:t>17.</a:t>
            </a:r>
            <a:r>
              <a:rPr lang="fr-FR" sz="2200" dirty="0"/>
              <a:t> </a:t>
            </a:r>
            <a:r>
              <a:rPr lang="sr-Cyrl-CS" sz="2200" dirty="0">
                <a:cs typeface="Times New Roman" panose="02020603050405020304" pitchFamily="18" charset="0"/>
              </a:rPr>
              <a:t>Подела</a:t>
            </a:r>
            <a:r>
              <a:rPr lang="en-US" sz="2200" dirty="0">
                <a:cs typeface="Times New Roman" panose="02020603050405020304" pitchFamily="18" charset="0"/>
              </a:rPr>
              <a:t> </a:t>
            </a:r>
            <a:r>
              <a:rPr lang="sr-Cyrl-CS" sz="2200" dirty="0">
                <a:cs typeface="Times New Roman" panose="02020603050405020304" pitchFamily="18" charset="0"/>
              </a:rPr>
              <a:t>парцијалних</a:t>
            </a:r>
            <a:r>
              <a:rPr lang="en-US" sz="2200" dirty="0">
                <a:cs typeface="Times New Roman" panose="02020603050405020304" pitchFamily="18" charset="0"/>
              </a:rPr>
              <a:t> </a:t>
            </a:r>
            <a:r>
              <a:rPr lang="sr-Cyrl-CS" sz="2200" dirty="0">
                <a:cs typeface="Times New Roman" panose="02020603050405020304" pitchFamily="18" charset="0"/>
              </a:rPr>
              <a:t>протеза</a:t>
            </a:r>
            <a:r>
              <a:rPr lang="en-US" sz="2200" dirty="0">
                <a:cs typeface="Times New Roman" panose="02020603050405020304" pitchFamily="18" charset="0"/>
              </a:rPr>
              <a:t> </a:t>
            </a:r>
            <a:r>
              <a:rPr lang="sr-Cyrl-CS" sz="2200" dirty="0">
                <a:cs typeface="Times New Roman" panose="02020603050405020304" pitchFamily="18" charset="0"/>
              </a:rPr>
              <a:t>према</a:t>
            </a:r>
            <a:r>
              <a:rPr lang="en-US" sz="2200" dirty="0">
                <a:cs typeface="Times New Roman" panose="02020603050405020304" pitchFamily="18" charset="0"/>
              </a:rPr>
              <a:t> </a:t>
            </a:r>
            <a:r>
              <a:rPr lang="sr-Cyrl-CS" sz="2200" dirty="0">
                <a:cs typeface="Times New Roman" panose="02020603050405020304" pitchFamily="18" charset="0"/>
              </a:rPr>
              <a:t>времену</a:t>
            </a:r>
            <a:r>
              <a:rPr lang="en-US" sz="2200" dirty="0">
                <a:cs typeface="Times New Roman" panose="02020603050405020304" pitchFamily="18" charset="0"/>
              </a:rPr>
              <a:t> </a:t>
            </a:r>
            <a:r>
              <a:rPr lang="sr-Cyrl-CS" sz="2200" dirty="0">
                <a:cs typeface="Times New Roman" panose="02020603050405020304" pitchFamily="18" charset="0"/>
              </a:rPr>
              <a:t>трајања</a:t>
            </a:r>
            <a:endParaRPr lang="en-US" sz="2200" dirty="0"/>
          </a:p>
          <a:p>
            <a:r>
              <a:rPr lang="en-US" sz="2200" dirty="0">
                <a:cs typeface="Times New Roman" panose="02020603050405020304" pitchFamily="18" charset="0"/>
              </a:rPr>
              <a:t>18. </a:t>
            </a:r>
            <a:r>
              <a:rPr lang="sr-Cyrl-CS" sz="2200" dirty="0">
                <a:cs typeface="Times New Roman" panose="02020603050405020304" pitchFamily="18" charset="0"/>
              </a:rPr>
              <a:t>Подела</a:t>
            </a:r>
            <a:r>
              <a:rPr lang="en-US" sz="2200" dirty="0">
                <a:cs typeface="Times New Roman" panose="02020603050405020304" pitchFamily="18" charset="0"/>
              </a:rPr>
              <a:t> </a:t>
            </a:r>
            <a:r>
              <a:rPr lang="sr-Cyrl-CS" sz="2200" dirty="0">
                <a:cs typeface="Times New Roman" panose="02020603050405020304" pitchFamily="18" charset="0"/>
              </a:rPr>
              <a:t>парцијалних</a:t>
            </a:r>
            <a:r>
              <a:rPr lang="en-US" sz="2200" dirty="0">
                <a:cs typeface="Times New Roman" panose="02020603050405020304" pitchFamily="18" charset="0"/>
              </a:rPr>
              <a:t> </a:t>
            </a:r>
            <a:r>
              <a:rPr lang="sr-Cyrl-CS" sz="2200" dirty="0">
                <a:cs typeface="Times New Roman" panose="02020603050405020304" pitchFamily="18" charset="0"/>
              </a:rPr>
              <a:t>протеза</a:t>
            </a:r>
            <a:r>
              <a:rPr lang="en-US" sz="2200" dirty="0">
                <a:cs typeface="Times New Roman" panose="02020603050405020304" pitchFamily="18" charset="0"/>
              </a:rPr>
              <a:t> </a:t>
            </a:r>
            <a:r>
              <a:rPr lang="sr-Cyrl-CS" sz="2200" dirty="0">
                <a:cs typeface="Times New Roman" panose="02020603050405020304" pitchFamily="18" charset="0"/>
              </a:rPr>
              <a:t>према</a:t>
            </a:r>
            <a:r>
              <a:rPr lang="en-US" sz="2200" dirty="0">
                <a:cs typeface="Times New Roman" panose="02020603050405020304" pitchFamily="18" charset="0"/>
              </a:rPr>
              <a:t> </a:t>
            </a:r>
            <a:r>
              <a:rPr lang="sr-Cyrl-CS" sz="2200" dirty="0">
                <a:cs typeface="Times New Roman" panose="02020603050405020304" pitchFamily="18" charset="0"/>
              </a:rPr>
              <a:t>начину</a:t>
            </a:r>
            <a:r>
              <a:rPr lang="en-US" sz="2200" dirty="0">
                <a:cs typeface="Times New Roman" panose="02020603050405020304" pitchFamily="18" charset="0"/>
              </a:rPr>
              <a:t> </a:t>
            </a:r>
            <a:r>
              <a:rPr lang="sr-Cyrl-CS" sz="2200" dirty="0">
                <a:cs typeface="Times New Roman" panose="02020603050405020304" pitchFamily="18" charset="0"/>
              </a:rPr>
              <a:t>ослањања</a:t>
            </a:r>
            <a:endParaRPr lang="en-US" sz="2200" dirty="0">
              <a:cs typeface="Times New Roman" panose="02020603050405020304" pitchFamily="18" charset="0"/>
            </a:endParaRPr>
          </a:p>
          <a:p>
            <a:r>
              <a:rPr lang="en-US" sz="2200" dirty="0">
                <a:cs typeface="Times New Roman" panose="02020603050405020304" pitchFamily="18" charset="0"/>
              </a:rPr>
              <a:t>19. </a:t>
            </a:r>
            <a:r>
              <a:rPr lang="sr-Cyrl-CS" sz="2200" dirty="0">
                <a:cs typeface="Times New Roman" panose="02020603050405020304" pitchFamily="18" charset="0"/>
              </a:rPr>
              <a:t>Планирање</a:t>
            </a:r>
            <a:r>
              <a:rPr lang="en-US" sz="2200" dirty="0">
                <a:cs typeface="Times New Roman" panose="02020603050405020304" pitchFamily="18" charset="0"/>
              </a:rPr>
              <a:t> </a:t>
            </a:r>
            <a:r>
              <a:rPr lang="sr-Cyrl-CS" sz="2200" dirty="0">
                <a:cs typeface="Times New Roman" panose="02020603050405020304" pitchFamily="18" charset="0"/>
              </a:rPr>
              <a:t>ретенције</a:t>
            </a:r>
            <a:r>
              <a:rPr lang="en-US" sz="2200" dirty="0">
                <a:cs typeface="Times New Roman" panose="02020603050405020304" pitchFamily="18" charset="0"/>
              </a:rPr>
              <a:t> </a:t>
            </a:r>
            <a:r>
              <a:rPr lang="sr-Cyrl-CS" sz="2200" dirty="0">
                <a:cs typeface="Times New Roman" panose="02020603050405020304" pitchFamily="18" charset="0"/>
              </a:rPr>
              <a:t>ППП</a:t>
            </a:r>
            <a:endParaRPr lang="en-US" sz="2200" dirty="0">
              <a:cs typeface="Times New Roman" panose="02020603050405020304" pitchFamily="18" charset="0"/>
            </a:endParaRPr>
          </a:p>
          <a:p>
            <a:r>
              <a:rPr lang="en-US" sz="2200" dirty="0">
                <a:cs typeface="Times New Roman" panose="02020603050405020304" pitchFamily="18" charset="0"/>
              </a:rPr>
              <a:t>20. </a:t>
            </a:r>
            <a:r>
              <a:rPr lang="sr-Cyrl-CS" sz="2200" dirty="0">
                <a:cs typeface="Times New Roman" panose="02020603050405020304" pitchFamily="18" charset="0"/>
              </a:rPr>
              <a:t>Планирање</a:t>
            </a:r>
            <a:r>
              <a:rPr lang="en-US" sz="2200" dirty="0">
                <a:cs typeface="Times New Roman" panose="02020603050405020304" pitchFamily="18" charset="0"/>
              </a:rPr>
              <a:t> </a:t>
            </a:r>
            <a:r>
              <a:rPr lang="sr-Cyrl-CS" sz="2200" dirty="0">
                <a:cs typeface="Times New Roman" panose="02020603050405020304" pitchFamily="18" charset="0"/>
              </a:rPr>
              <a:t>стабилизације</a:t>
            </a:r>
            <a:r>
              <a:rPr lang="en-US" sz="2200" dirty="0">
                <a:cs typeface="Times New Roman" panose="02020603050405020304" pitchFamily="18" charset="0"/>
              </a:rPr>
              <a:t> </a:t>
            </a:r>
            <a:r>
              <a:rPr lang="sr-Cyrl-CS" sz="2200" dirty="0">
                <a:cs typeface="Times New Roman" panose="02020603050405020304" pitchFamily="18" charset="0"/>
              </a:rPr>
              <a:t>ППП</a:t>
            </a:r>
            <a:endParaRPr lang="en-US" sz="2200" dirty="0">
              <a:cs typeface="Times New Roman" panose="02020603050405020304" pitchFamily="18" charset="0"/>
            </a:endParaRPr>
          </a:p>
          <a:p>
            <a:endParaRPr lang="en-US" sz="2200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809625"/>
            <a:ext cx="9144000" cy="461963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bs-Cyrl-BA" dirty="0"/>
              <a:t>ПИТАЊА</a:t>
            </a:r>
            <a:r>
              <a:rPr lang="bs-Latn-BA" dirty="0"/>
              <a:t> </a:t>
            </a:r>
            <a:r>
              <a:rPr lang="bs-Cyrl-BA" dirty="0"/>
              <a:t>ЗА</a:t>
            </a:r>
            <a:r>
              <a:rPr lang="bs-Latn-BA" dirty="0"/>
              <a:t> </a:t>
            </a:r>
            <a:r>
              <a:rPr lang="bs-Cyrl-BA" dirty="0"/>
              <a:t>АКТИВНОСТ</a:t>
            </a:r>
            <a:r>
              <a:rPr lang="bs-Latn-BA" dirty="0"/>
              <a:t> </a:t>
            </a:r>
            <a:r>
              <a:rPr lang="bs-Cyrl-BA" dirty="0"/>
              <a:t>У</a:t>
            </a:r>
            <a:r>
              <a:rPr lang="bs-Latn-BA" dirty="0"/>
              <a:t>  </a:t>
            </a:r>
            <a:r>
              <a:rPr lang="bs-Cyrl-BA" dirty="0"/>
              <a:t>НАСТАВИ</a:t>
            </a:r>
            <a:r>
              <a:rPr lang="bs-Latn-BA" dirty="0"/>
              <a:t> </a:t>
            </a:r>
            <a:r>
              <a:rPr lang="bs-Cyrl-BA" dirty="0"/>
              <a:t>ЗА</a:t>
            </a:r>
            <a:r>
              <a:rPr lang="bs-Latn-BA" dirty="0"/>
              <a:t> </a:t>
            </a:r>
            <a:r>
              <a:rPr lang="bs-Latn-BA" dirty="0" smtClean="0"/>
              <a:t>VIII  </a:t>
            </a:r>
            <a:r>
              <a:rPr lang="bs-Cyrl-BA" dirty="0"/>
              <a:t>НЕДЕЉУ</a:t>
            </a:r>
            <a:r>
              <a:rPr lang="bs-Latn-BA" dirty="0"/>
              <a:t>   </a:t>
            </a:r>
          </a:p>
        </p:txBody>
      </p:sp>
      <p:cxnSp>
        <p:nvCxnSpPr>
          <p:cNvPr id="6" name="Straight Connector 5"/>
          <p:cNvCxnSpPr/>
          <p:nvPr/>
        </p:nvCxnSpPr>
        <p:spPr>
          <a:xfrm>
            <a:off x="433388" y="1271588"/>
            <a:ext cx="8345487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9376"/>
    </mc:Choice>
    <mc:Fallback xmlns="">
      <p:transition spd="slow" advTm="49376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TextBox 3"/>
          <p:cNvSpPr txBox="1">
            <a:spLocks noChangeArrowheads="1"/>
          </p:cNvSpPr>
          <p:nvPr/>
        </p:nvSpPr>
        <p:spPr bwMode="auto">
          <a:xfrm>
            <a:off x="584200" y="1711246"/>
            <a:ext cx="6689725" cy="25853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r>
              <a:rPr lang="sr-Cyrl-CS" b="1" dirty="0"/>
              <a:t>Дентални</a:t>
            </a:r>
            <a:r>
              <a:rPr lang="en-US" b="1" dirty="0"/>
              <a:t> </a:t>
            </a:r>
            <a:r>
              <a:rPr lang="sr-Cyrl-CS" b="1" dirty="0"/>
              <a:t>део</a:t>
            </a:r>
            <a:r>
              <a:rPr lang="en-US" b="1" dirty="0"/>
              <a:t> </a:t>
            </a:r>
            <a:r>
              <a:rPr lang="sr-Cyrl-CS" b="1" dirty="0"/>
              <a:t>ППП</a:t>
            </a:r>
            <a:endParaRPr lang="en-US" b="1" dirty="0"/>
          </a:p>
          <a:p>
            <a:r>
              <a:rPr lang="en-US" sz="1800" dirty="0"/>
              <a:t>(</a:t>
            </a:r>
            <a:r>
              <a:rPr lang="sr-Cyrl-CS" sz="1800" dirty="0"/>
              <a:t>део</a:t>
            </a:r>
            <a:r>
              <a:rPr lang="en-US" sz="1800" dirty="0"/>
              <a:t> </a:t>
            </a:r>
            <a:r>
              <a:rPr lang="sr-Cyrl-CS" sz="1800" dirty="0"/>
              <a:t>који</a:t>
            </a:r>
            <a:r>
              <a:rPr lang="en-US" sz="1800" dirty="0"/>
              <a:t> </a:t>
            </a:r>
            <a:r>
              <a:rPr lang="sr-Cyrl-CS" sz="1800" dirty="0"/>
              <a:t>је</a:t>
            </a:r>
            <a:r>
              <a:rPr lang="en-US" sz="1800" dirty="0"/>
              <a:t> </a:t>
            </a:r>
            <a:r>
              <a:rPr lang="sr-Cyrl-CS" sz="1800" dirty="0"/>
              <a:t>лоциран</a:t>
            </a:r>
            <a:r>
              <a:rPr lang="en-US" sz="1800" dirty="0"/>
              <a:t> </a:t>
            </a:r>
            <a:r>
              <a:rPr lang="sr-Cyrl-CS" sz="1800" dirty="0"/>
              <a:t>на</a:t>
            </a:r>
            <a:r>
              <a:rPr lang="en-US" sz="1800" dirty="0"/>
              <a:t> </a:t>
            </a:r>
            <a:r>
              <a:rPr lang="sr-Cyrl-CS" sz="1800" dirty="0"/>
              <a:t>преосталим</a:t>
            </a:r>
            <a:r>
              <a:rPr lang="en-US" sz="1800" dirty="0"/>
              <a:t> </a:t>
            </a:r>
            <a:r>
              <a:rPr lang="sr-Cyrl-CS" sz="1800" dirty="0"/>
              <a:t>зубима</a:t>
            </a:r>
            <a:r>
              <a:rPr lang="en-US" sz="1800" dirty="0"/>
              <a:t>)</a:t>
            </a:r>
          </a:p>
          <a:p>
            <a:endParaRPr lang="en-US" dirty="0"/>
          </a:p>
          <a:p>
            <a:r>
              <a:rPr lang="en-US" dirty="0"/>
              <a:t>      1 – </a:t>
            </a:r>
            <a:r>
              <a:rPr lang="sr-Cyrl-CS" dirty="0"/>
              <a:t>жичане</a:t>
            </a:r>
            <a:r>
              <a:rPr lang="en-US" dirty="0"/>
              <a:t> </a:t>
            </a:r>
            <a:r>
              <a:rPr lang="sr-Cyrl-CS" dirty="0"/>
              <a:t>кукице</a:t>
            </a:r>
            <a:endParaRPr lang="en-US" dirty="0"/>
          </a:p>
          <a:p>
            <a:r>
              <a:rPr lang="en-US" dirty="0"/>
              <a:t>      2 – </a:t>
            </a:r>
            <a:r>
              <a:rPr lang="sr-Cyrl-CS" dirty="0" smtClean="0"/>
              <a:t>атечмени (само у изузетним случајевима)</a:t>
            </a:r>
            <a:endParaRPr lang="en-US" dirty="0"/>
          </a:p>
          <a:p>
            <a:r>
              <a:rPr lang="en-US" dirty="0"/>
              <a:t>      3 – </a:t>
            </a:r>
            <a:r>
              <a:rPr lang="sr-Cyrl-CS" dirty="0"/>
              <a:t>двоструке</a:t>
            </a:r>
            <a:r>
              <a:rPr lang="en-US" dirty="0"/>
              <a:t> </a:t>
            </a:r>
            <a:r>
              <a:rPr lang="sr-Cyrl-CS" dirty="0" smtClean="0"/>
              <a:t>круне</a:t>
            </a:r>
            <a:r>
              <a:rPr lang="en-US" dirty="0" smtClean="0"/>
              <a:t> </a:t>
            </a:r>
            <a:r>
              <a:rPr lang="sr-Cyrl-RS" dirty="0" smtClean="0"/>
              <a:t>(ређе)</a:t>
            </a:r>
            <a:endParaRPr lang="en-US" dirty="0"/>
          </a:p>
          <a:p>
            <a:r>
              <a:rPr lang="en-US" dirty="0"/>
              <a:t>      4 – </a:t>
            </a:r>
            <a:r>
              <a:rPr lang="sr-Cyrl-CS" dirty="0" smtClean="0"/>
              <a:t>магнети (ређе)</a:t>
            </a:r>
            <a:endParaRPr lang="en-US" dirty="0"/>
          </a:p>
        </p:txBody>
      </p:sp>
      <p:pic>
        <p:nvPicPr>
          <p:cNvPr id="4" name="Picture 3" descr="D:\Documents\PP sredjena poglavlja\II poglavlje\colori\2-025.t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28364" y="1478359"/>
            <a:ext cx="2392363" cy="154940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cxnSp>
        <p:nvCxnSpPr>
          <p:cNvPr id="15367" name="Straight Arrow Connector 8"/>
          <p:cNvCxnSpPr>
            <a:cxnSpLocks noChangeShapeType="1"/>
          </p:cNvCxnSpPr>
          <p:nvPr/>
        </p:nvCxnSpPr>
        <p:spPr bwMode="auto">
          <a:xfrm flipV="1">
            <a:off x="3612296" y="2528727"/>
            <a:ext cx="2735750" cy="423923"/>
          </a:xfrm>
          <a:prstGeom prst="straightConnector1">
            <a:avLst/>
          </a:prstGeom>
          <a:noFill/>
          <a:ln w="38100" cap="sq" algn="ctr">
            <a:solidFill>
              <a:srgbClr val="FF0000"/>
            </a:solidFill>
            <a:round/>
            <a:headEnd type="none" w="sm" len="sm"/>
            <a:tailEnd type="arrow" w="med" len="med"/>
          </a:ln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68" name="Straight Arrow Connector 9"/>
          <p:cNvCxnSpPr>
            <a:cxnSpLocks noChangeShapeType="1"/>
          </p:cNvCxnSpPr>
          <p:nvPr/>
        </p:nvCxnSpPr>
        <p:spPr bwMode="auto">
          <a:xfrm>
            <a:off x="4774223" y="3508131"/>
            <a:ext cx="1829776" cy="788438"/>
          </a:xfrm>
          <a:prstGeom prst="straightConnector1">
            <a:avLst/>
          </a:prstGeom>
          <a:noFill/>
          <a:ln w="38100" cap="sq" algn="ctr">
            <a:solidFill>
              <a:srgbClr val="FF0000"/>
            </a:solidFill>
            <a:round/>
            <a:headEnd type="none" w="sm" len="sm"/>
            <a:tailEnd type="arrow" w="med" len="med"/>
          </a:ln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69" name="Straight Arrow Connector 11"/>
          <p:cNvCxnSpPr>
            <a:cxnSpLocks noChangeShapeType="1"/>
          </p:cNvCxnSpPr>
          <p:nvPr/>
        </p:nvCxnSpPr>
        <p:spPr bwMode="auto">
          <a:xfrm>
            <a:off x="4437183" y="3914601"/>
            <a:ext cx="863910" cy="859437"/>
          </a:xfrm>
          <a:prstGeom prst="straightConnector1">
            <a:avLst/>
          </a:prstGeom>
          <a:noFill/>
          <a:ln w="38100" cap="sq" algn="ctr">
            <a:solidFill>
              <a:srgbClr val="FF0000"/>
            </a:solidFill>
            <a:round/>
            <a:headEnd type="none" w="sm" len="sm"/>
            <a:tailEnd type="arrow" w="med" len="med"/>
          </a:ln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5371" name="Straight Arrow Connector 11"/>
          <p:cNvCxnSpPr>
            <a:cxnSpLocks noChangeShapeType="1"/>
          </p:cNvCxnSpPr>
          <p:nvPr/>
        </p:nvCxnSpPr>
        <p:spPr bwMode="auto">
          <a:xfrm>
            <a:off x="2630916" y="4267625"/>
            <a:ext cx="224538" cy="522024"/>
          </a:xfrm>
          <a:prstGeom prst="straightConnector1">
            <a:avLst/>
          </a:prstGeom>
          <a:noFill/>
          <a:ln w="38100" cap="sq" algn="ctr">
            <a:solidFill>
              <a:srgbClr val="FF0000"/>
            </a:solidFill>
            <a:round/>
            <a:headEnd type="none" w="sm" len="sm"/>
            <a:tailEnd type="arrow" w="med" len="med"/>
          </a:ln>
          <a:scene3d>
            <a:camera prst="orthographicFront"/>
            <a:lightRig rig="threePt" dir="t"/>
          </a:scene3d>
          <a:sp3d>
            <a:bevelT/>
          </a:sp3d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14" name="Straight Connector 13"/>
          <p:cNvCxnSpPr/>
          <p:nvPr/>
        </p:nvCxnSpPr>
        <p:spPr>
          <a:xfrm>
            <a:off x="1107831" y="1218164"/>
            <a:ext cx="716573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4"/>
          <p:cNvSpPr>
            <a:spLocks noChangeArrowheads="1"/>
          </p:cNvSpPr>
          <p:nvPr/>
        </p:nvSpPr>
        <p:spPr bwMode="auto">
          <a:xfrm>
            <a:off x="914400" y="148159"/>
            <a:ext cx="7552592" cy="954107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sr-Cyrl-CS" sz="2800" dirty="0"/>
              <a:t>Парцијална</a:t>
            </a:r>
            <a:r>
              <a:rPr lang="en-US" sz="2800" dirty="0"/>
              <a:t> </a:t>
            </a:r>
            <a:r>
              <a:rPr lang="sr-Cyrl-CS" sz="2800" dirty="0"/>
              <a:t>плочаста</a:t>
            </a:r>
            <a:r>
              <a:rPr lang="en-US" sz="2800" dirty="0"/>
              <a:t> </a:t>
            </a:r>
            <a:r>
              <a:rPr lang="sr-Cyrl-CS" sz="2800" dirty="0" smtClean="0"/>
              <a:t>протеза</a:t>
            </a:r>
          </a:p>
          <a:p>
            <a:pPr algn="ctr"/>
            <a:r>
              <a:rPr lang="sr-Cyrl-CS" sz="2800" dirty="0" smtClean="0"/>
              <a:t>-  Дентални део ППП -</a:t>
            </a:r>
            <a:endParaRPr lang="en-US" sz="2800" dirty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13438" y="4979987"/>
            <a:ext cx="1598858" cy="1693244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42051" y="3960784"/>
            <a:ext cx="2070491" cy="1164651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18775" y="4995041"/>
            <a:ext cx="2254250" cy="1663136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34253"/>
    </mc:Choice>
    <mc:Fallback xmlns="">
      <p:transition spd="slow" advTm="134253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53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500"/>
                                        <p:tgtEl>
                                          <p:spTgt spid="153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153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53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Rectangle 3"/>
          <p:cNvSpPr>
            <a:spLocks noGrp="1" noChangeArrowheads="1"/>
          </p:cNvSpPr>
          <p:nvPr>
            <p:ph idx="1"/>
          </p:nvPr>
        </p:nvSpPr>
        <p:spPr>
          <a:xfrm>
            <a:off x="762000" y="2649149"/>
            <a:ext cx="4302369" cy="1800225"/>
          </a:xfrm>
        </p:spPr>
        <p:txBody>
          <a:bodyPr>
            <a:normAutofit/>
          </a:bodyPr>
          <a:lstStyle/>
          <a:p>
            <a:pPr marL="274320" indent="-274320" eaLnBrk="1" fontAlgn="auto" hangingPunct="1"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sr-Cyrl-C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Ретенција ППП</a:t>
            </a:r>
            <a:endParaRPr lang="sl-SI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4320" indent="-274320" eaLnBrk="1" fontAlgn="auto" hangingPunct="1"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sr-Cyrl-C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Стабилизација ППП и </a:t>
            </a:r>
            <a:endParaRPr lang="sl-SI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4320" indent="-274320" eaLnBrk="1" fontAlgn="auto" hangingPunct="1">
              <a:spcAft>
                <a:spcPts val="0"/>
              </a:spcAft>
              <a:buFont typeface="Wingdings" pitchFamily="2" charset="2"/>
              <a:buChar char="§"/>
              <a:defRPr/>
            </a:pPr>
            <a:r>
              <a:rPr lang="sr-Cyrl-R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sr-Cyrl-CS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реноси притиска жвакања на преостале зубе</a:t>
            </a:r>
            <a:r>
              <a:rPr lang="sl-SI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sr-Latn-CS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4040" name="Text Box 8"/>
          <p:cNvSpPr txBox="1">
            <a:spLocks noChangeArrowheads="1"/>
          </p:cNvSpPr>
          <p:nvPr/>
        </p:nvSpPr>
        <p:spPr bwMode="auto">
          <a:xfrm>
            <a:off x="762000" y="1887131"/>
            <a:ext cx="15843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sr-Cyrl-CS" sz="2800" b="1" u="sng" dirty="0">
                <a:solidFill>
                  <a:schemeClr val="hlink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УЛОГА</a:t>
            </a:r>
            <a:endParaRPr lang="sr-Latn-CS" sz="2800" b="1" u="sng" dirty="0">
              <a:solidFill>
                <a:schemeClr val="hlink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9" name="Straight Connector 8"/>
          <p:cNvCxnSpPr/>
          <p:nvPr/>
        </p:nvCxnSpPr>
        <p:spPr>
          <a:xfrm>
            <a:off x="1107831" y="1218164"/>
            <a:ext cx="716573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914400" y="148159"/>
            <a:ext cx="7552592" cy="954107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sr-Cyrl-CS" sz="2800" dirty="0"/>
              <a:t>Парцијална</a:t>
            </a:r>
            <a:r>
              <a:rPr lang="en-US" sz="2800" dirty="0"/>
              <a:t> </a:t>
            </a:r>
            <a:r>
              <a:rPr lang="sr-Cyrl-CS" sz="2800" dirty="0"/>
              <a:t>плочаста</a:t>
            </a:r>
            <a:r>
              <a:rPr lang="en-US" sz="2800" dirty="0"/>
              <a:t> </a:t>
            </a:r>
            <a:r>
              <a:rPr lang="sr-Cyrl-CS" sz="2800" dirty="0" smtClean="0"/>
              <a:t>протеза</a:t>
            </a:r>
          </a:p>
          <a:p>
            <a:pPr algn="ctr"/>
            <a:r>
              <a:rPr lang="sr-Cyrl-CS" sz="2800" dirty="0" smtClean="0"/>
              <a:t>-  Дентални део ППП -</a:t>
            </a:r>
            <a:endParaRPr lang="en-US" sz="280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56798" y="2077749"/>
            <a:ext cx="3396701" cy="23716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3233562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40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0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40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4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40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4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5" grpId="0"/>
      <p:bldP spid="4404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61" name="Text Box 5"/>
          <p:cNvSpPr txBox="1">
            <a:spLocks noChangeArrowheads="1"/>
          </p:cNvSpPr>
          <p:nvPr/>
        </p:nvSpPr>
        <p:spPr bwMode="auto">
          <a:xfrm>
            <a:off x="677890" y="2008198"/>
            <a:ext cx="7708045" cy="954107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  <a:scene3d>
            <a:camera prst="orthographicFront"/>
            <a:lightRig rig="threePt" dir="t"/>
          </a:scene3d>
          <a:sp3d>
            <a:bevelT prst="angle"/>
          </a:sp3d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ahoma" panose="020B0604030504040204" pitchFamily="34" charset="0"/>
              </a:defRPr>
            </a:lvl9pPr>
          </a:lstStyle>
          <a:p>
            <a:pPr>
              <a:spcBef>
                <a:spcPct val="50000"/>
              </a:spcBef>
            </a:pPr>
            <a:r>
              <a:rPr lang="sr-Cyrl-CS" altLang="en-US" sz="20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Подела </a:t>
            </a:r>
            <a:r>
              <a:rPr lang="sr-Cyrl-CS" altLang="en-US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sr-Cyrl-CS" altLang="en-US" sz="20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функцији:</a:t>
            </a:r>
          </a:p>
          <a:p>
            <a:pPr marL="342900" indent="-3429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sr-Cyrl-C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кукице за ретенцију и </a:t>
            </a:r>
            <a:endParaRPr lang="sr-Cyrl-CS" altLang="en-US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indent="-342900">
              <a:lnSpc>
                <a:spcPct val="90000"/>
              </a:lnSpc>
              <a:buFont typeface="Arial" panose="020B0604020202020204" pitchFamily="34" charset="0"/>
              <a:buChar char="•"/>
            </a:pPr>
            <a:r>
              <a:rPr lang="sr-Cyrl-C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кукице </a:t>
            </a:r>
            <a:r>
              <a:rPr lang="sr-Cyrl-CS" alt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ретенцију и дентални пренос оклузалних </a:t>
            </a:r>
            <a:r>
              <a:rPr lang="sr-Cyrl-CS" alt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оптерећење</a:t>
            </a:r>
            <a:endParaRPr lang="sr-Latn-CS" alt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5062" name="Text Box 6"/>
          <p:cNvSpPr txBox="1">
            <a:spLocks noChangeArrowheads="1"/>
          </p:cNvSpPr>
          <p:nvPr/>
        </p:nvSpPr>
        <p:spPr bwMode="auto">
          <a:xfrm>
            <a:off x="733275" y="3475847"/>
            <a:ext cx="4280712" cy="27084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sr-Cyrl-CS" sz="20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Делови</a:t>
            </a:r>
            <a:r>
              <a:rPr lang="sl-SI" sz="20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</a:p>
          <a:p>
            <a:pPr>
              <a:spcBef>
                <a:spcPct val="50000"/>
              </a:spcBef>
              <a:buFont typeface="Wingdings" pitchFamily="2" charset="2"/>
              <a:buChar char="q"/>
              <a:defRPr/>
            </a:pPr>
            <a:r>
              <a:rPr lang="sr-Cyrl-C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ручица,</a:t>
            </a:r>
          </a:p>
          <a:p>
            <a:pPr>
              <a:spcBef>
                <a:spcPct val="50000"/>
              </a:spcBef>
              <a:buFont typeface="Wingdings" pitchFamily="2" charset="2"/>
              <a:buChar char="q"/>
              <a:defRPr/>
            </a:pPr>
            <a:r>
              <a:rPr lang="sr-Cyrl-C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раме,</a:t>
            </a:r>
          </a:p>
          <a:p>
            <a:pPr>
              <a:spcBef>
                <a:spcPct val="50000"/>
              </a:spcBef>
              <a:buFont typeface="Wingdings" pitchFamily="2" charset="2"/>
              <a:buChar char="q"/>
              <a:defRPr/>
            </a:pPr>
            <a:r>
              <a:rPr lang="sr-Cyrl-C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sr-Cyrl-C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тело</a:t>
            </a:r>
            <a:r>
              <a:rPr lang="sr-Cyrl-C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</a:p>
          <a:p>
            <a:pPr>
              <a:spcBef>
                <a:spcPct val="50000"/>
              </a:spcBef>
              <a:buFont typeface="Wingdings" pitchFamily="2" charset="2"/>
              <a:buChar char="q"/>
              <a:defRPr/>
            </a:pPr>
            <a:r>
              <a:rPr lang="sr-Cyrl-C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реп и</a:t>
            </a:r>
          </a:p>
          <a:p>
            <a:pPr>
              <a:spcBef>
                <a:spcPct val="50000"/>
              </a:spcBef>
              <a:buFont typeface="Wingdings" pitchFamily="2" charset="2"/>
              <a:buChar char="q"/>
              <a:defRPr/>
            </a:pPr>
            <a:r>
              <a:rPr lang="sr-Cyrl-CS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sr-Cyrl-C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оклузални наслон (евентуално)</a:t>
            </a:r>
            <a:r>
              <a:rPr lang="sl-SI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sr-Latn-CS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" name="Straight Connector 7"/>
          <p:cNvCxnSpPr/>
          <p:nvPr/>
        </p:nvCxnSpPr>
        <p:spPr>
          <a:xfrm>
            <a:off x="1107831" y="1218164"/>
            <a:ext cx="7165731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914400" y="148159"/>
            <a:ext cx="7552592" cy="954107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square"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/>
            <a:r>
              <a:rPr lang="sr-Cyrl-CS" sz="2800" dirty="0"/>
              <a:t>Парцијална</a:t>
            </a:r>
            <a:r>
              <a:rPr lang="en-US" sz="2800" dirty="0"/>
              <a:t> </a:t>
            </a:r>
            <a:r>
              <a:rPr lang="sr-Cyrl-CS" sz="2800" dirty="0"/>
              <a:t>плочаста</a:t>
            </a:r>
            <a:r>
              <a:rPr lang="en-US" sz="2800" dirty="0"/>
              <a:t> </a:t>
            </a:r>
            <a:r>
              <a:rPr lang="sr-Cyrl-CS" sz="2800" dirty="0" smtClean="0"/>
              <a:t>протеза</a:t>
            </a:r>
          </a:p>
          <a:p>
            <a:pPr algn="ctr"/>
            <a:r>
              <a:rPr lang="sr-Cyrl-CS" sz="2800" dirty="0" smtClean="0"/>
              <a:t>-  Дентални део ППП -</a:t>
            </a:r>
            <a:endParaRPr lang="en-US" sz="2800" dirty="0"/>
          </a:p>
        </p:txBody>
      </p:sp>
      <p:sp>
        <p:nvSpPr>
          <p:cNvPr id="2" name="TextBox 1"/>
          <p:cNvSpPr txBox="1"/>
          <p:nvPr/>
        </p:nvSpPr>
        <p:spPr>
          <a:xfrm>
            <a:off x="627062" y="1293622"/>
            <a:ext cx="31388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Жичане кукице</a:t>
            </a:r>
            <a:endParaRPr lang="en-GB" sz="2800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Picture 2" descr="D:\Documents\PP sredjena poglavlja\II poglavlje\colori\2-025.t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31900" y="3475847"/>
            <a:ext cx="4105796" cy="265820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cxnSp>
        <p:nvCxnSpPr>
          <p:cNvPr id="13" name="Straight Connector 12"/>
          <p:cNvCxnSpPr/>
          <p:nvPr/>
        </p:nvCxnSpPr>
        <p:spPr>
          <a:xfrm>
            <a:off x="6921722" y="4804951"/>
            <a:ext cx="8239" cy="79907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6981120" y="4532712"/>
            <a:ext cx="683740" cy="41747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H="1">
            <a:off x="7327592" y="4184207"/>
            <a:ext cx="115329" cy="48050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8040583" y="4395132"/>
            <a:ext cx="45309" cy="46966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6490477" y="5189899"/>
            <a:ext cx="4796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b="1" dirty="0" smtClean="0">
                <a:solidFill>
                  <a:srgbClr val="FF0000"/>
                </a:solidFill>
              </a:rPr>
              <a:t>1.</a:t>
            </a:r>
            <a:endParaRPr lang="sr-Cyrl-RS" b="1" dirty="0">
              <a:solidFill>
                <a:srgbClr val="FF0000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7161558" y="4864793"/>
            <a:ext cx="4796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b="1" dirty="0" smtClean="0">
                <a:solidFill>
                  <a:srgbClr val="FF0000"/>
                </a:solidFill>
              </a:rPr>
              <a:t>2.</a:t>
            </a:r>
            <a:endParaRPr lang="sr-Cyrl-RS" b="1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087756" y="3958652"/>
            <a:ext cx="4796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b="1" dirty="0" smtClean="0">
                <a:solidFill>
                  <a:srgbClr val="FF0000"/>
                </a:solidFill>
              </a:rPr>
              <a:t>3.</a:t>
            </a:r>
            <a:endParaRPr lang="sr-Cyrl-RS" b="1" dirty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590108" y="4143318"/>
            <a:ext cx="4796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sr-Cyrl-RS" b="1" dirty="0" smtClean="0">
                <a:solidFill>
                  <a:srgbClr val="FF0000"/>
                </a:solidFill>
              </a:rPr>
              <a:t>4.</a:t>
            </a:r>
            <a:endParaRPr lang="sr-Cyrl-RS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9874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0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50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50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50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50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506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50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506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450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4506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0" grpId="0"/>
    </p:bldLst>
  </p:timing>
</p:sld>
</file>

<file path=ppt/theme/theme1.xml><?xml version="1.0" encoding="utf-8"?>
<a:theme xmlns:a="http://schemas.openxmlformats.org/drawingml/2006/main" name="Retrospect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243AF7DC-D15B-41C0-AE81-23980D1B9FC4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969696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TM02900769[[fn=Retrospect]]</Template>
  <TotalTime>16280</TotalTime>
  <Words>4002</Words>
  <Application>Microsoft Office PowerPoint</Application>
  <PresentationFormat>On-screen Show (4:3)</PresentationFormat>
  <Paragraphs>560</Paragraphs>
  <Slides>63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63</vt:i4>
      </vt:variant>
    </vt:vector>
  </HeadingPairs>
  <TitlesOfParts>
    <vt:vector size="74" baseType="lpstr">
      <vt:lpstr>Arial</vt:lpstr>
      <vt:lpstr>Arial Black</vt:lpstr>
      <vt:lpstr>Calibri</vt:lpstr>
      <vt:lpstr>Calibri Light</vt:lpstr>
      <vt:lpstr>Courier New</vt:lpstr>
      <vt:lpstr>Symbol</vt:lpstr>
      <vt:lpstr>Tahoma</vt:lpstr>
      <vt:lpstr>Times New Roman</vt:lpstr>
      <vt:lpstr>Wingdings</vt:lpstr>
      <vt:lpstr>Wingdings 2</vt:lpstr>
      <vt:lpstr>Retrospect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Екватор зуба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  Елементи за стабилизацију ППП</vt:lpstr>
      <vt:lpstr>PowerPoint Presentation</vt:lpstr>
      <vt:lpstr>PowerPoint Presentation</vt:lpstr>
      <vt:lpstr>PowerPoint Presentation</vt:lpstr>
      <vt:lpstr>PowerPoint Presentation</vt:lpstr>
      <vt:lpstr>НАЛАЗИ СЕ НА ПРЕСЕКУ САГИТАЛНЕ МЕДИЈАЛНЕ ЛИНИЈЕ И ЛИНИЈЕ  (РЕТЕНЦИОНА ИЛИ ТЕЖИШНА ЛИНИЈА) КОЈА СПАЈА ДВА ЗУБА СУПРОТНИХ СТРАНА ВИЛИЦЕ ИЗМЕЂУ КОЈИХ СЕ НАЛАЗИ ЈОШ ОСАМ ЗУБА   (правило “десет зуба”).</vt:lpstr>
      <vt:lpstr>Другачији распоред преосталих зуба доводи до нестабилности пп  и патолошког дјеловања  на носећа  ткива и поред задовољавајуће ретенције</vt:lpstr>
      <vt:lpstr>Када је распоред преосталих зуба неповљан ретенциона линија не пролази кроз тежиште, у том случају ретенциона линија постаје осовина обртања односно осовина ротације протезе.  Протеза је изложена моменту силе и понаша се као полуга.</vt:lpstr>
      <vt:lpstr>Kрута – гингивални део протезе (или само седло) круто су везани са денталним делом, па се на месту везе не може остварити покрет  Покретна - могућа је слобода кретње гингивалног дела ПП или седла на месту  везе, а врста кретње зависи од конструкционих облика елемената везе . </vt:lpstr>
      <vt:lpstr>Код ППП са жичаним кукицама веза између гингивалног и денталног дела може се окарактерисати као покретна!  </vt:lpstr>
      <vt:lpstr>Последице транслаторног померања протезе при дејству вертикалних сила </vt:lpstr>
      <vt:lpstr>Од прецизноси односа акрилатних делова протезе и преосатлих зуба, зависиће и начин кретања протезе под дејством оклузалних и других сила.</vt:lpstr>
      <vt:lpstr>Веза гингивалног и денталног дела представља  тело кукице, ако сe кao дентални део користе жичане кукице.</vt:lpstr>
      <vt:lpstr>На  врсту покрета утиче :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Протезно седло као стабилизациони елемент</vt:lpstr>
      <vt:lpstr>PowerPoint Presentation</vt:lpstr>
      <vt:lpstr>Елементи за супротстављање силама апиклног смјера </vt:lpstr>
      <vt:lpstr>PowerPoint Presentation</vt:lpstr>
      <vt:lpstr>PowerPoint Presentation</vt:lpstr>
      <vt:lpstr>PowerPoint Presentation</vt:lpstr>
      <vt:lpstr>PowerPoint Presentation</vt:lpstr>
      <vt:lpstr>Подела парцијалних протеза према времену трајања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Prosthodontics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Introduction to Edentulism and Complete Denture Treatment - Lecture Presentation</dc:title>
  <dc:creator>prof. Stamenkovic</dc:creator>
  <cp:lastModifiedBy>HP</cp:lastModifiedBy>
  <cp:revision>829</cp:revision>
  <dcterms:created xsi:type="dcterms:W3CDTF">1999-09-18T14:52:23Z</dcterms:created>
  <dcterms:modified xsi:type="dcterms:W3CDTF">2024-09-21T16:25:13Z</dcterms:modified>
</cp:coreProperties>
</file>